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8288000" cy="10287000"/>
  <p:notesSz cx="6858000" cy="9144000"/>
  <p:embeddedFontLst>
    <p:embeddedFont>
      <p:font typeface="Aptos Bold" panose="020B0604020202020204" charset="0"/>
      <p:regular r:id="rId8"/>
      <p:bold r:id="rId9"/>
    </p:embeddedFont>
    <p:embeddedFont>
      <p:font typeface="Arial Bold" panose="020B0704020202020204" pitchFamily="34" charset="0"/>
      <p:regular r:id="rId10"/>
      <p:bold r:id="rId11"/>
    </p:embeddedFont>
    <p:embeddedFont>
      <p:font typeface="Arimo" panose="020B0604020202020204" charset="0"/>
      <p:regular r:id="rId12"/>
    </p:embeddedFont>
    <p:embeddedFont>
      <p:font typeface="Bell MT" panose="02020503060305020303" pitchFamily="18" charset="0"/>
      <p:regular r:id="rId13"/>
      <p:bold r:id="rId14"/>
      <p:italic r:id="rId15"/>
    </p:embeddedFont>
    <p:embeddedFont>
      <p:font typeface="Bodoni FLF" panose="020B0604020202020204"/>
      <p:regular r:id="rId16"/>
    </p:embeddedFont>
    <p:embeddedFont>
      <p:font typeface="Bodoni FLF Bold" panose="020B0604020202020204"/>
      <p:regular r:id="rId17"/>
    </p:embeddedFont>
    <p:embeddedFont>
      <p:font typeface="Canva Sans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ITC Franklin Gothic LT Semi-Bold" panose="020B0604020202020204" charset="0"/>
      <p:regular r:id="rId20"/>
    </p:embeddedFont>
    <p:embeddedFont>
      <p:font typeface="Libre Franklin" pitchFamily="2" charset="0"/>
      <p:regular r:id="rId21"/>
      <p:bold r:id="rId22"/>
    </p:embeddedFont>
    <p:embeddedFont>
      <p:font typeface="Libre Franklin Bold" charset="0"/>
      <p:regular r:id="rId23"/>
      <p:bold r:id="rId24"/>
    </p:embeddedFont>
    <p:embeddedFont>
      <p:font typeface="Oswald" panose="00000500000000000000" pitchFamily="2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40B1CB-7167-454F-A732-EE3E47720005}" v="15" dt="2025-09-21T20:50:30.0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48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21" Type="http://schemas.openxmlformats.org/officeDocument/2006/relationships/image" Target="../media/image25.png"/><Relationship Id="rId34" Type="http://schemas.openxmlformats.org/officeDocument/2006/relationships/image" Target="../media/image37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17" Type="http://schemas.openxmlformats.org/officeDocument/2006/relationships/image" Target="../media/image21.jpg"/><Relationship Id="rId25" Type="http://schemas.openxmlformats.org/officeDocument/2006/relationships/image" Target="../media/image28.png"/><Relationship Id="rId33" Type="http://schemas.openxmlformats.org/officeDocument/2006/relationships/image" Target="../media/image36.jpg"/><Relationship Id="rId38" Type="http://schemas.openxmlformats.org/officeDocument/2006/relationships/image" Target="../media/image40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39.png"/><Relationship Id="rId5" Type="http://schemas.openxmlformats.org/officeDocument/2006/relationships/image" Target="../media/image9.jpeg"/><Relationship Id="rId15" Type="http://schemas.openxmlformats.org/officeDocument/2006/relationships/image" Target="../media/image19.png"/><Relationship Id="rId23" Type="http://schemas.openxmlformats.org/officeDocument/2006/relationships/hyperlink" Target="https://nl.wikipedia.org/wiki/Google_Chrome" TargetMode="External"/><Relationship Id="rId28" Type="http://schemas.openxmlformats.org/officeDocument/2006/relationships/image" Target="../media/image31.svg"/><Relationship Id="rId36" Type="http://schemas.openxmlformats.org/officeDocument/2006/relationships/hyperlink" Target="https://carnesvalidadas.com/faqs_es.php" TargetMode="External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4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8" Type="http://schemas.openxmlformats.org/officeDocument/2006/relationships/image" Target="../media/image12.jpeg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6.png"/><Relationship Id="rId7" Type="http://schemas.openxmlformats.org/officeDocument/2006/relationships/image" Target="../media/image45.jpeg"/><Relationship Id="rId12" Type="http://schemas.openxmlformats.org/officeDocument/2006/relationships/image" Target="../media/image5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49.svg"/><Relationship Id="rId5" Type="http://schemas.openxmlformats.org/officeDocument/2006/relationships/image" Target="../media/image43.pn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image" Target="../media/image42.jpe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jpeg"/><Relationship Id="rId7" Type="http://schemas.openxmlformats.org/officeDocument/2006/relationships/image" Target="../media/image6.png"/><Relationship Id="rId12" Type="http://schemas.openxmlformats.org/officeDocument/2006/relationships/hyperlink" Target="https://schooleducation.jharkhand.gov.in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hyperlink" Target="https://youtu.be/pVOfoaUDe-I?feature=shared" TargetMode="External"/><Relationship Id="rId5" Type="http://schemas.openxmlformats.org/officeDocument/2006/relationships/hyperlink" Target="https://qr.ae/pCIsGk" TargetMode="External"/><Relationship Id="rId10" Type="http://schemas.openxmlformats.org/officeDocument/2006/relationships/image" Target="../media/image59.png"/><Relationship Id="rId4" Type="http://schemas.openxmlformats.org/officeDocument/2006/relationships/image" Target="../media/image55.jpe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21031200" cy="26320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776"/>
                </a:lnSpc>
              </a:pPr>
              <a:r>
                <a:rPr lang="en-US" sz="7200" dirty="0">
                  <a:solidFill>
                    <a:srgbClr val="000000"/>
                  </a:solidFill>
                  <a:latin typeface="Bodoni FLF"/>
                  <a:ea typeface="Bodoni FLF"/>
                  <a:cs typeface="Bodoni FLF"/>
                  <a:sym typeface="Bodoni FLF"/>
                </a:rPr>
                <a:t>Smart India Hackathon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043356" y="227409"/>
            <a:ext cx="2679366" cy="1306424"/>
            <a:chOff x="0" y="0"/>
            <a:chExt cx="3572488" cy="1741898"/>
          </a:xfrm>
        </p:grpSpPr>
        <p:sp>
          <p:nvSpPr>
            <p:cNvPr id="6" name="Freeform 6" descr="A green light bulb with text  AI-generated content may be incorrect."/>
            <p:cNvSpPr/>
            <p:nvPr/>
          </p:nvSpPr>
          <p:spPr>
            <a:xfrm>
              <a:off x="0" y="0"/>
              <a:ext cx="3572510" cy="1741932"/>
            </a:xfrm>
            <a:custGeom>
              <a:avLst/>
              <a:gdLst/>
              <a:ahLst/>
              <a:cxnLst/>
              <a:rect l="l" t="t" r="r" b="b"/>
              <a:pathLst>
                <a:path w="3572510" h="1741932">
                  <a:moveTo>
                    <a:pt x="0" y="0"/>
                  </a:moveTo>
                  <a:lnTo>
                    <a:pt x="3572510" y="0"/>
                  </a:lnTo>
                  <a:lnTo>
                    <a:pt x="3572510" y="1741932"/>
                  </a:lnTo>
                  <a:lnTo>
                    <a:pt x="0" y="1741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122" b="-2120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0707410" y="1854111"/>
            <a:ext cx="5218429" cy="5799338"/>
          </a:xfrm>
          <a:custGeom>
            <a:avLst/>
            <a:gdLst/>
            <a:ahLst/>
            <a:cxnLst/>
            <a:rect l="l" t="t" r="r" b="b"/>
            <a:pathLst>
              <a:path w="5218429" h="5799338">
                <a:moveTo>
                  <a:pt x="0" y="0"/>
                </a:moveTo>
                <a:lnTo>
                  <a:pt x="5218429" y="0"/>
                </a:lnTo>
                <a:lnTo>
                  <a:pt x="5218429" y="5799338"/>
                </a:lnTo>
                <a:lnTo>
                  <a:pt x="0" y="5799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182383" y="3167481"/>
            <a:ext cx="3603948" cy="3854517"/>
            <a:chOff x="0" y="0"/>
            <a:chExt cx="4805264" cy="51393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05299" cy="5139309"/>
            </a:xfrm>
            <a:custGeom>
              <a:avLst/>
              <a:gdLst/>
              <a:ahLst/>
              <a:cxnLst/>
              <a:rect l="l" t="t" r="r" b="b"/>
              <a:pathLst>
                <a:path w="4805299" h="5139309">
                  <a:moveTo>
                    <a:pt x="0" y="0"/>
                  </a:moveTo>
                  <a:lnTo>
                    <a:pt x="4805299" y="0"/>
                  </a:lnTo>
                  <a:lnTo>
                    <a:pt x="4805299" y="5139309"/>
                  </a:lnTo>
                  <a:lnTo>
                    <a:pt x="0" y="5139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49474" b="-1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652519" y="1970604"/>
            <a:ext cx="8963451" cy="51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b="1" dirty="0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Basic Details of the Team and Problem 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163783"/>
            <a:ext cx="8963451" cy="7503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5"/>
              </a:lnSpc>
            </a:pPr>
            <a:endParaRPr dirty="0"/>
          </a:p>
          <a:p>
            <a:pPr marL="698182" lvl="1" indent="-349091" algn="l">
              <a:lnSpc>
                <a:spcPts val="4185"/>
              </a:lnSpc>
              <a:buFont typeface="Arial"/>
              <a:buChar char="•"/>
            </a:pPr>
            <a:r>
              <a:rPr lang="en-US" sz="2700" spc="124" dirty="0">
                <a:solidFill>
                  <a:srgbClr val="81A95B"/>
                </a:solidFill>
                <a:latin typeface="Aptos"/>
                <a:ea typeface="Aptos"/>
                <a:cs typeface="Aptos"/>
                <a:sym typeface="Aptos"/>
              </a:rPr>
              <a:t>Solution</a:t>
            </a:r>
            <a:r>
              <a:rPr lang="en-US" sz="2700" spc="124" dirty="0">
                <a:solidFill>
                  <a:srgbClr val="7CA655"/>
                </a:solidFill>
                <a:latin typeface="Aptos"/>
                <a:ea typeface="Aptos"/>
                <a:cs typeface="Aptos"/>
                <a:sym typeface="Aptos"/>
              </a:rPr>
              <a:t> Title: </a:t>
            </a:r>
            <a:r>
              <a:rPr lang="en-US" sz="2700" b="1" spc="124" dirty="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CODECREW- Smart Learning Spaces with Dynamic Timetable Scheduling</a:t>
            </a:r>
          </a:p>
          <a:p>
            <a:pPr marL="698144" lvl="1" indent="-349072" algn="l">
              <a:lnSpc>
                <a:spcPts val="4185"/>
              </a:lnSpc>
              <a:buFont typeface="Arial"/>
              <a:buChar char="•"/>
            </a:pPr>
            <a:r>
              <a:rPr lang="en-US" sz="2700" spc="124" dirty="0">
                <a:solidFill>
                  <a:srgbClr val="7CA655"/>
                </a:solidFill>
                <a:latin typeface="Aptos"/>
                <a:ea typeface="Aptos"/>
                <a:cs typeface="Aptos"/>
                <a:sym typeface="Aptos"/>
              </a:rPr>
              <a:t>:Problem Statement Solution: </a:t>
            </a:r>
            <a:r>
              <a:rPr lang="en-US" sz="2700" b="1" spc="124" dirty="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Smart Classroom &amp; Timetable Scheduler</a:t>
            </a:r>
          </a:p>
          <a:p>
            <a:pPr marL="698182" lvl="1" indent="-349091" algn="l">
              <a:lnSpc>
                <a:spcPts val="4185"/>
              </a:lnSpc>
              <a:buFont typeface="Arial"/>
              <a:buChar char="•"/>
            </a:pPr>
            <a:r>
              <a:rPr lang="en-US" sz="2700" spc="124" dirty="0">
                <a:solidFill>
                  <a:srgbClr val="7CA655"/>
                </a:solidFill>
                <a:latin typeface="Aptos"/>
                <a:ea typeface="Aptos"/>
                <a:cs typeface="Aptos"/>
                <a:sym typeface="Aptos"/>
              </a:rPr>
              <a:t>Team Name: </a:t>
            </a:r>
            <a:r>
              <a:rPr lang="en-US" sz="2700" b="1" spc="124" dirty="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TEAM CODECREW</a:t>
            </a:r>
          </a:p>
          <a:p>
            <a:pPr marL="698182" lvl="1" indent="-349091" algn="l">
              <a:lnSpc>
                <a:spcPts val="4185"/>
              </a:lnSpc>
              <a:buFont typeface="Arial"/>
              <a:buChar char="•"/>
            </a:pPr>
            <a:r>
              <a:rPr lang="en-US" sz="2700" spc="124" dirty="0">
                <a:solidFill>
                  <a:srgbClr val="7CA655"/>
                </a:solidFill>
                <a:latin typeface="Aptos"/>
                <a:ea typeface="Aptos"/>
                <a:cs typeface="Aptos"/>
                <a:sym typeface="Aptos"/>
              </a:rPr>
              <a:t>Team Leader Name: </a:t>
            </a:r>
            <a:r>
              <a:rPr lang="en-US" sz="2700" b="1" spc="124" dirty="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PRINCE RAWAT</a:t>
            </a:r>
          </a:p>
          <a:p>
            <a:pPr marL="698182" lvl="1" indent="-349091" algn="l">
              <a:lnSpc>
                <a:spcPts val="4185"/>
              </a:lnSpc>
              <a:buFont typeface="Arial"/>
              <a:buChar char="•"/>
            </a:pPr>
            <a:r>
              <a:rPr lang="en-US" sz="2700" spc="124" dirty="0">
                <a:solidFill>
                  <a:srgbClr val="7CA655"/>
                </a:solidFill>
                <a:latin typeface="Aptos"/>
                <a:ea typeface="Aptos"/>
                <a:cs typeface="Aptos"/>
                <a:sym typeface="Aptos"/>
              </a:rPr>
              <a:t>Team Id : </a:t>
            </a:r>
            <a:r>
              <a:rPr lang="en-US" sz="2700" b="1" spc="124" dirty="0">
                <a:solidFill>
                  <a:srgbClr val="000000"/>
                </a:solidFill>
                <a:latin typeface="Aptos Bold"/>
                <a:ea typeface="Aptos"/>
                <a:cs typeface="Aptos"/>
                <a:sym typeface="Aptos Bold"/>
              </a:rPr>
              <a:t>60</a:t>
            </a:r>
            <a:endParaRPr lang="en-US" sz="2700" b="1" spc="124" dirty="0">
              <a:solidFill>
                <a:srgbClr val="000000"/>
              </a:solidFill>
              <a:latin typeface="Aptos Bold"/>
              <a:ea typeface="Aptos Bold"/>
              <a:cs typeface="Aptos Bold"/>
              <a:sym typeface="Aptos Bold"/>
            </a:endParaRPr>
          </a:p>
          <a:p>
            <a:pPr marL="698182" lvl="1" indent="-349091" algn="l">
              <a:lnSpc>
                <a:spcPts val="4185"/>
              </a:lnSpc>
              <a:buFont typeface="Arial"/>
              <a:buChar char="•"/>
            </a:pPr>
            <a:r>
              <a:rPr lang="en-US" sz="2700" spc="124" dirty="0">
                <a:solidFill>
                  <a:srgbClr val="7CA655"/>
                </a:solidFill>
                <a:latin typeface="Aptos"/>
                <a:ea typeface="Aptos"/>
                <a:cs typeface="Aptos"/>
                <a:sym typeface="Aptos"/>
              </a:rPr>
              <a:t>Institute Name</a:t>
            </a:r>
            <a:r>
              <a:rPr lang="en-US" sz="2700" b="1" spc="124" dirty="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: BENNETT UNIVERSITY, TIMES GROUP Of INDIA</a:t>
            </a:r>
          </a:p>
          <a:p>
            <a:pPr marL="698182" lvl="1" indent="-349091" algn="l">
              <a:lnSpc>
                <a:spcPts val="4185"/>
              </a:lnSpc>
              <a:buFont typeface="Arial"/>
              <a:buChar char="•"/>
            </a:pPr>
            <a:r>
              <a:rPr lang="en-US" sz="2700" spc="124" dirty="0">
                <a:solidFill>
                  <a:srgbClr val="7CA655"/>
                </a:solidFill>
                <a:latin typeface="Aptos"/>
                <a:ea typeface="Aptos"/>
                <a:cs typeface="Aptos"/>
                <a:sym typeface="Aptos"/>
              </a:rPr>
              <a:t>Theme : </a:t>
            </a:r>
            <a:r>
              <a:rPr lang="en-US" sz="2700" b="1" spc="124" dirty="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Smart Education</a:t>
            </a:r>
          </a:p>
          <a:p>
            <a:pPr marL="726758" lvl="1" indent="-363379" algn="l">
              <a:lnSpc>
                <a:spcPts val="4185"/>
              </a:lnSpc>
              <a:buFont typeface="Arial"/>
              <a:buChar char="•"/>
            </a:pPr>
            <a:r>
              <a:rPr lang="en-US" sz="2700" spc="124" dirty="0">
                <a:solidFill>
                  <a:srgbClr val="7CA655"/>
                </a:solidFill>
                <a:latin typeface="Aptos"/>
                <a:ea typeface="Aptos"/>
                <a:cs typeface="Aptos"/>
                <a:sym typeface="Aptos"/>
              </a:rPr>
              <a:t>Organization : </a:t>
            </a:r>
          </a:p>
          <a:p>
            <a:pPr marL="726758" lvl="1" indent="-363379" algn="l">
              <a:lnSpc>
                <a:spcPts val="4185"/>
              </a:lnSpc>
            </a:pPr>
            <a:r>
              <a:rPr lang="en-US" sz="2700" b="1" spc="124" dirty="0">
                <a:solidFill>
                  <a:srgbClr val="00000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Government of Jharkhand</a:t>
            </a:r>
          </a:p>
          <a:p>
            <a:pPr marL="726758" lvl="1" indent="-363379" algn="l">
              <a:lnSpc>
                <a:spcPts val="4185"/>
              </a:lnSpc>
            </a:pPr>
            <a:endParaRPr lang="en-US" sz="2700" b="1" spc="124" dirty="0">
              <a:solidFill>
                <a:srgbClr val="000000"/>
              </a:solidFill>
              <a:latin typeface="Bodoni FLF Bold"/>
              <a:ea typeface="Bodoni FLF Bold"/>
              <a:cs typeface="Bodoni FLF Bold"/>
              <a:sym typeface="Bodoni FLF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logo of a company  AI-generated content may be incorrect."/>
          <p:cNvSpPr/>
          <p:nvPr/>
        </p:nvSpPr>
        <p:spPr>
          <a:xfrm>
            <a:off x="92680" y="102564"/>
            <a:ext cx="1570956" cy="1445323"/>
          </a:xfrm>
          <a:custGeom>
            <a:avLst/>
            <a:gdLst/>
            <a:ahLst/>
            <a:cxnLst/>
            <a:rect l="l" t="t" r="r" b="b"/>
            <a:pathLst>
              <a:path w="1663636" h="1663636">
                <a:moveTo>
                  <a:pt x="0" y="0"/>
                </a:moveTo>
                <a:lnTo>
                  <a:pt x="1663636" y="0"/>
                </a:lnTo>
                <a:lnTo>
                  <a:pt x="1663636" y="1663637"/>
                </a:lnTo>
                <a:lnTo>
                  <a:pt x="0" y="1663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" b="-1"/>
            </a:stretch>
          </a:blipFill>
        </p:spPr>
      </p:sp>
      <p:sp>
        <p:nvSpPr>
          <p:cNvPr id="3" name="Freeform 3" descr="A green light bulb with text  AI-generated content may be incorrect."/>
          <p:cNvSpPr/>
          <p:nvPr/>
        </p:nvSpPr>
        <p:spPr>
          <a:xfrm>
            <a:off x="15562221" y="102565"/>
            <a:ext cx="2516410" cy="1227010"/>
          </a:xfrm>
          <a:custGeom>
            <a:avLst/>
            <a:gdLst/>
            <a:ahLst/>
            <a:cxnLst/>
            <a:rect l="l" t="t" r="r" b="b"/>
            <a:pathLst>
              <a:path w="2516410" h="1227010">
                <a:moveTo>
                  <a:pt x="0" y="0"/>
                </a:moveTo>
                <a:lnTo>
                  <a:pt x="2516410" y="0"/>
                </a:lnTo>
                <a:lnTo>
                  <a:pt x="2516410" y="1227011"/>
                </a:lnTo>
                <a:lnTo>
                  <a:pt x="0" y="1227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23" b="-217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661579"/>
            <a:ext cx="8474181" cy="4792885"/>
            <a:chOff x="0" y="0"/>
            <a:chExt cx="2231883" cy="12623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31883" cy="1262324"/>
            </a:xfrm>
            <a:custGeom>
              <a:avLst/>
              <a:gdLst/>
              <a:ahLst/>
              <a:cxnLst/>
              <a:rect l="l" t="t" r="r" b="b"/>
              <a:pathLst>
                <a:path w="2231883" h="1262324">
                  <a:moveTo>
                    <a:pt x="46593" y="0"/>
                  </a:moveTo>
                  <a:lnTo>
                    <a:pt x="2185290" y="0"/>
                  </a:lnTo>
                  <a:cubicBezTo>
                    <a:pt x="2197647" y="0"/>
                    <a:pt x="2209498" y="4909"/>
                    <a:pt x="2218236" y="13647"/>
                  </a:cubicBezTo>
                  <a:cubicBezTo>
                    <a:pt x="2226974" y="22385"/>
                    <a:pt x="2231883" y="34236"/>
                    <a:pt x="2231883" y="46593"/>
                  </a:cubicBezTo>
                  <a:lnTo>
                    <a:pt x="2231883" y="1215730"/>
                  </a:lnTo>
                  <a:cubicBezTo>
                    <a:pt x="2231883" y="1241463"/>
                    <a:pt x="2211023" y="1262324"/>
                    <a:pt x="2185290" y="1262324"/>
                  </a:cubicBezTo>
                  <a:lnTo>
                    <a:pt x="46593" y="1262324"/>
                  </a:lnTo>
                  <a:cubicBezTo>
                    <a:pt x="20860" y="1262324"/>
                    <a:pt x="0" y="1241463"/>
                    <a:pt x="0" y="1215730"/>
                  </a:cubicBezTo>
                  <a:lnTo>
                    <a:pt x="0" y="46593"/>
                  </a:lnTo>
                  <a:cubicBezTo>
                    <a:pt x="0" y="34236"/>
                    <a:pt x="4909" y="22385"/>
                    <a:pt x="13647" y="13647"/>
                  </a:cubicBezTo>
                  <a:cubicBezTo>
                    <a:pt x="22385" y="4909"/>
                    <a:pt x="34236" y="0"/>
                    <a:pt x="46593" y="0"/>
                  </a:cubicBezTo>
                  <a:close/>
                </a:path>
              </a:pathLst>
            </a:custGeom>
            <a:solidFill>
              <a:srgbClr val="C7DAF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231883" cy="1300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81385" y="6729757"/>
            <a:ext cx="8821152" cy="3335255"/>
            <a:chOff x="0" y="0"/>
            <a:chExt cx="2323266" cy="8784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23266" cy="878421"/>
            </a:xfrm>
            <a:custGeom>
              <a:avLst/>
              <a:gdLst/>
              <a:ahLst/>
              <a:cxnLst/>
              <a:rect l="l" t="t" r="r" b="b"/>
              <a:pathLst>
                <a:path w="2323266" h="878421">
                  <a:moveTo>
                    <a:pt x="44760" y="0"/>
                  </a:moveTo>
                  <a:lnTo>
                    <a:pt x="2278506" y="0"/>
                  </a:lnTo>
                  <a:cubicBezTo>
                    <a:pt x="2290377" y="0"/>
                    <a:pt x="2301762" y="4716"/>
                    <a:pt x="2310156" y="13110"/>
                  </a:cubicBezTo>
                  <a:cubicBezTo>
                    <a:pt x="2318551" y="21504"/>
                    <a:pt x="2323266" y="32889"/>
                    <a:pt x="2323266" y="44760"/>
                  </a:cubicBezTo>
                  <a:lnTo>
                    <a:pt x="2323266" y="833661"/>
                  </a:lnTo>
                  <a:cubicBezTo>
                    <a:pt x="2323266" y="845532"/>
                    <a:pt x="2318551" y="856917"/>
                    <a:pt x="2310156" y="865311"/>
                  </a:cubicBezTo>
                  <a:cubicBezTo>
                    <a:pt x="2301762" y="873705"/>
                    <a:pt x="2290377" y="878421"/>
                    <a:pt x="2278506" y="878421"/>
                  </a:cubicBezTo>
                  <a:lnTo>
                    <a:pt x="44760" y="878421"/>
                  </a:lnTo>
                  <a:cubicBezTo>
                    <a:pt x="32889" y="878421"/>
                    <a:pt x="21504" y="873705"/>
                    <a:pt x="13110" y="865311"/>
                  </a:cubicBezTo>
                  <a:cubicBezTo>
                    <a:pt x="4716" y="856917"/>
                    <a:pt x="0" y="845532"/>
                    <a:pt x="0" y="833661"/>
                  </a:cubicBezTo>
                  <a:lnTo>
                    <a:pt x="0" y="44760"/>
                  </a:lnTo>
                  <a:cubicBezTo>
                    <a:pt x="0" y="32889"/>
                    <a:pt x="4716" y="21504"/>
                    <a:pt x="13110" y="13110"/>
                  </a:cubicBezTo>
                  <a:cubicBezTo>
                    <a:pt x="21504" y="4716"/>
                    <a:pt x="32889" y="0"/>
                    <a:pt x="44760" y="0"/>
                  </a:cubicBezTo>
                  <a:close/>
                </a:path>
              </a:pathLst>
            </a:custGeom>
            <a:solidFill>
              <a:srgbClr val="C7DAF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323266" cy="916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67443" y="1329576"/>
            <a:ext cx="4025607" cy="724205"/>
            <a:chOff x="0" y="0"/>
            <a:chExt cx="1060242" cy="1907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60242" cy="190737"/>
            </a:xfrm>
            <a:custGeom>
              <a:avLst/>
              <a:gdLst/>
              <a:ahLst/>
              <a:cxnLst/>
              <a:rect l="l" t="t" r="r" b="b"/>
              <a:pathLst>
                <a:path w="1060242" h="190737">
                  <a:moveTo>
                    <a:pt x="95369" y="0"/>
                  </a:moveTo>
                  <a:lnTo>
                    <a:pt x="964874" y="0"/>
                  </a:lnTo>
                  <a:cubicBezTo>
                    <a:pt x="990167" y="0"/>
                    <a:pt x="1014424" y="10048"/>
                    <a:pt x="1032309" y="27933"/>
                  </a:cubicBezTo>
                  <a:cubicBezTo>
                    <a:pt x="1050194" y="45818"/>
                    <a:pt x="1060242" y="70075"/>
                    <a:pt x="1060242" y="95369"/>
                  </a:cubicBezTo>
                  <a:lnTo>
                    <a:pt x="1060242" y="95369"/>
                  </a:lnTo>
                  <a:cubicBezTo>
                    <a:pt x="1060242" y="120662"/>
                    <a:pt x="1050194" y="144919"/>
                    <a:pt x="1032309" y="162804"/>
                  </a:cubicBezTo>
                  <a:cubicBezTo>
                    <a:pt x="1014424" y="180689"/>
                    <a:pt x="990167" y="190737"/>
                    <a:pt x="964874" y="190737"/>
                  </a:cubicBezTo>
                  <a:lnTo>
                    <a:pt x="95369" y="190737"/>
                  </a:lnTo>
                  <a:cubicBezTo>
                    <a:pt x="70075" y="190737"/>
                    <a:pt x="45818" y="180689"/>
                    <a:pt x="27933" y="162804"/>
                  </a:cubicBezTo>
                  <a:cubicBezTo>
                    <a:pt x="10048" y="144919"/>
                    <a:pt x="0" y="120662"/>
                    <a:pt x="0" y="95369"/>
                  </a:cubicBezTo>
                  <a:lnTo>
                    <a:pt x="0" y="95369"/>
                  </a:lnTo>
                  <a:cubicBezTo>
                    <a:pt x="0" y="70075"/>
                    <a:pt x="10048" y="45818"/>
                    <a:pt x="27933" y="27933"/>
                  </a:cubicBezTo>
                  <a:cubicBezTo>
                    <a:pt x="45818" y="10048"/>
                    <a:pt x="70075" y="0"/>
                    <a:pt x="95369" y="0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060242" cy="238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9"/>
                </a:lnSpc>
              </a:pPr>
              <a:r>
                <a:rPr lang="en-US" sz="2449" b="1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PROBLEM ADDRESSES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623400" y="24883"/>
            <a:ext cx="11041199" cy="99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23"/>
              </a:lnSpc>
            </a:pPr>
            <a:r>
              <a:rPr lang="en" sz="2800" b="1" dirty="0">
                <a:solidFill>
                  <a:schemeClr val="dk1"/>
                </a:solidFill>
              </a:rPr>
              <a:t>STUDIA: </a:t>
            </a:r>
            <a:r>
              <a:rPr lang="en-US" sz="2800" b="1" dirty="0">
                <a:latin typeface="Bell MT" panose="02020503060305020303" pitchFamily="18" charset="0"/>
              </a:rPr>
              <a:t>Smart Learning Spaces with Dynamic Timetable Scheduling</a:t>
            </a:r>
            <a:r>
              <a:rPr lang="en" sz="2800" b="1" dirty="0">
                <a:solidFill>
                  <a:schemeClr val="dk1"/>
                </a:solidFill>
              </a:rPr>
              <a:t> </a:t>
            </a:r>
            <a:endParaRPr lang="en-US" sz="2800" b="1" dirty="0">
              <a:solidFill>
                <a:srgbClr val="000000"/>
              </a:solidFill>
              <a:latin typeface="Bodoni FLF Bold"/>
              <a:ea typeface="Bodoni FLF Bold"/>
              <a:cs typeface="Bodoni FLF Bold"/>
              <a:sym typeface="Bodoni FLF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9829576" y="1661579"/>
            <a:ext cx="7990589" cy="4792885"/>
            <a:chOff x="0" y="0"/>
            <a:chExt cx="2104517" cy="126232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04517" cy="1262324"/>
            </a:xfrm>
            <a:custGeom>
              <a:avLst/>
              <a:gdLst/>
              <a:ahLst/>
              <a:cxnLst/>
              <a:rect l="l" t="t" r="r" b="b"/>
              <a:pathLst>
                <a:path w="2104517" h="1262324">
                  <a:moveTo>
                    <a:pt x="49413" y="0"/>
                  </a:moveTo>
                  <a:lnTo>
                    <a:pt x="2055104" y="0"/>
                  </a:lnTo>
                  <a:cubicBezTo>
                    <a:pt x="2082394" y="0"/>
                    <a:pt x="2104517" y="22123"/>
                    <a:pt x="2104517" y="49413"/>
                  </a:cubicBezTo>
                  <a:lnTo>
                    <a:pt x="2104517" y="1212911"/>
                  </a:lnTo>
                  <a:cubicBezTo>
                    <a:pt x="2104517" y="1226016"/>
                    <a:pt x="2099311" y="1238584"/>
                    <a:pt x="2090045" y="1247851"/>
                  </a:cubicBezTo>
                  <a:cubicBezTo>
                    <a:pt x="2080778" y="1257118"/>
                    <a:pt x="2068210" y="1262324"/>
                    <a:pt x="2055104" y="1262324"/>
                  </a:cubicBezTo>
                  <a:lnTo>
                    <a:pt x="49413" y="1262324"/>
                  </a:lnTo>
                  <a:cubicBezTo>
                    <a:pt x="36308" y="1262324"/>
                    <a:pt x="23739" y="1257118"/>
                    <a:pt x="14473" y="1247851"/>
                  </a:cubicBezTo>
                  <a:cubicBezTo>
                    <a:pt x="5206" y="1238584"/>
                    <a:pt x="0" y="1226016"/>
                    <a:pt x="0" y="1212911"/>
                  </a:cubicBezTo>
                  <a:lnTo>
                    <a:pt x="0" y="49413"/>
                  </a:lnTo>
                  <a:cubicBezTo>
                    <a:pt x="0" y="36308"/>
                    <a:pt x="5206" y="23739"/>
                    <a:pt x="14473" y="14473"/>
                  </a:cubicBezTo>
                  <a:cubicBezTo>
                    <a:pt x="23739" y="5206"/>
                    <a:pt x="36308" y="0"/>
                    <a:pt x="49413" y="0"/>
                  </a:cubicBezTo>
                  <a:close/>
                </a:path>
              </a:pathLst>
            </a:custGeom>
            <a:solidFill>
              <a:srgbClr val="C7DAF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04517" cy="1300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004339" y="6759264"/>
            <a:ext cx="7990589" cy="3276242"/>
            <a:chOff x="0" y="0"/>
            <a:chExt cx="2104517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04517" cy="812800"/>
            </a:xfrm>
            <a:custGeom>
              <a:avLst/>
              <a:gdLst/>
              <a:ahLst/>
              <a:cxnLst/>
              <a:rect l="l" t="t" r="r" b="b"/>
              <a:pathLst>
                <a:path w="2104517" h="812800">
                  <a:moveTo>
                    <a:pt x="49413" y="0"/>
                  </a:moveTo>
                  <a:lnTo>
                    <a:pt x="2055104" y="0"/>
                  </a:lnTo>
                  <a:cubicBezTo>
                    <a:pt x="2082394" y="0"/>
                    <a:pt x="2104517" y="22123"/>
                    <a:pt x="2104517" y="49413"/>
                  </a:cubicBezTo>
                  <a:lnTo>
                    <a:pt x="2104517" y="763387"/>
                  </a:lnTo>
                  <a:cubicBezTo>
                    <a:pt x="2104517" y="776492"/>
                    <a:pt x="2099311" y="789061"/>
                    <a:pt x="2090045" y="798327"/>
                  </a:cubicBezTo>
                  <a:cubicBezTo>
                    <a:pt x="2080778" y="807594"/>
                    <a:pt x="2068210" y="812800"/>
                    <a:pt x="2055104" y="812800"/>
                  </a:cubicBezTo>
                  <a:lnTo>
                    <a:pt x="49413" y="812800"/>
                  </a:lnTo>
                  <a:cubicBezTo>
                    <a:pt x="36308" y="812800"/>
                    <a:pt x="23739" y="807594"/>
                    <a:pt x="14473" y="798327"/>
                  </a:cubicBezTo>
                  <a:cubicBezTo>
                    <a:pt x="5206" y="789061"/>
                    <a:pt x="0" y="776492"/>
                    <a:pt x="0" y="763387"/>
                  </a:cubicBezTo>
                  <a:lnTo>
                    <a:pt x="0" y="49413"/>
                  </a:lnTo>
                  <a:cubicBezTo>
                    <a:pt x="0" y="36308"/>
                    <a:pt x="5206" y="23739"/>
                    <a:pt x="14473" y="14473"/>
                  </a:cubicBezTo>
                  <a:cubicBezTo>
                    <a:pt x="23739" y="5206"/>
                    <a:pt x="36308" y="0"/>
                    <a:pt x="49413" y="0"/>
                  </a:cubicBezTo>
                  <a:close/>
                </a:path>
              </a:pathLst>
            </a:custGeom>
            <a:solidFill>
              <a:srgbClr val="C7DAF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104517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969321" y="1460009"/>
            <a:ext cx="4025607" cy="724205"/>
            <a:chOff x="0" y="0"/>
            <a:chExt cx="1060242" cy="1907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60242" cy="190737"/>
            </a:xfrm>
            <a:custGeom>
              <a:avLst/>
              <a:gdLst/>
              <a:ahLst/>
              <a:cxnLst/>
              <a:rect l="l" t="t" r="r" b="b"/>
              <a:pathLst>
                <a:path w="1060242" h="190737">
                  <a:moveTo>
                    <a:pt x="95369" y="0"/>
                  </a:moveTo>
                  <a:lnTo>
                    <a:pt x="964874" y="0"/>
                  </a:lnTo>
                  <a:cubicBezTo>
                    <a:pt x="990167" y="0"/>
                    <a:pt x="1014424" y="10048"/>
                    <a:pt x="1032309" y="27933"/>
                  </a:cubicBezTo>
                  <a:cubicBezTo>
                    <a:pt x="1050194" y="45818"/>
                    <a:pt x="1060242" y="70075"/>
                    <a:pt x="1060242" y="95369"/>
                  </a:cubicBezTo>
                  <a:lnTo>
                    <a:pt x="1060242" y="95369"/>
                  </a:lnTo>
                  <a:cubicBezTo>
                    <a:pt x="1060242" y="120662"/>
                    <a:pt x="1050194" y="144919"/>
                    <a:pt x="1032309" y="162804"/>
                  </a:cubicBezTo>
                  <a:cubicBezTo>
                    <a:pt x="1014424" y="180689"/>
                    <a:pt x="990167" y="190737"/>
                    <a:pt x="964874" y="190737"/>
                  </a:cubicBezTo>
                  <a:lnTo>
                    <a:pt x="95369" y="190737"/>
                  </a:lnTo>
                  <a:cubicBezTo>
                    <a:pt x="70075" y="190737"/>
                    <a:pt x="45818" y="180689"/>
                    <a:pt x="27933" y="162804"/>
                  </a:cubicBezTo>
                  <a:cubicBezTo>
                    <a:pt x="10048" y="144919"/>
                    <a:pt x="0" y="120662"/>
                    <a:pt x="0" y="95369"/>
                  </a:cubicBezTo>
                  <a:lnTo>
                    <a:pt x="0" y="95369"/>
                  </a:lnTo>
                  <a:cubicBezTo>
                    <a:pt x="0" y="70075"/>
                    <a:pt x="10048" y="45818"/>
                    <a:pt x="27933" y="27933"/>
                  </a:cubicBezTo>
                  <a:cubicBezTo>
                    <a:pt x="45818" y="10048"/>
                    <a:pt x="70075" y="0"/>
                    <a:pt x="95369" y="0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060242" cy="238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9"/>
                </a:lnSpc>
              </a:pPr>
              <a:r>
                <a:rPr lang="en-US" sz="2449" b="1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BUSINESS MODEL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67443" y="6568764"/>
            <a:ext cx="4025607" cy="724205"/>
            <a:chOff x="0" y="0"/>
            <a:chExt cx="812800" cy="14622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146222"/>
            </a:xfrm>
            <a:custGeom>
              <a:avLst/>
              <a:gdLst/>
              <a:ahLst/>
              <a:cxnLst/>
              <a:rect l="l" t="t" r="r" b="b"/>
              <a:pathLst>
                <a:path w="812800" h="146222">
                  <a:moveTo>
                    <a:pt x="73111" y="0"/>
                  </a:moveTo>
                  <a:lnTo>
                    <a:pt x="739689" y="0"/>
                  </a:lnTo>
                  <a:cubicBezTo>
                    <a:pt x="759079" y="0"/>
                    <a:pt x="777675" y="7703"/>
                    <a:pt x="791386" y="21414"/>
                  </a:cubicBezTo>
                  <a:cubicBezTo>
                    <a:pt x="805097" y="35125"/>
                    <a:pt x="812800" y="53721"/>
                    <a:pt x="812800" y="73111"/>
                  </a:cubicBezTo>
                  <a:lnTo>
                    <a:pt x="812800" y="73111"/>
                  </a:lnTo>
                  <a:cubicBezTo>
                    <a:pt x="812800" y="92501"/>
                    <a:pt x="805097" y="111098"/>
                    <a:pt x="791386" y="124809"/>
                  </a:cubicBezTo>
                  <a:cubicBezTo>
                    <a:pt x="777675" y="138520"/>
                    <a:pt x="759079" y="146222"/>
                    <a:pt x="739689" y="146222"/>
                  </a:cubicBezTo>
                  <a:lnTo>
                    <a:pt x="73111" y="146222"/>
                  </a:lnTo>
                  <a:cubicBezTo>
                    <a:pt x="53721" y="146222"/>
                    <a:pt x="35125" y="138520"/>
                    <a:pt x="21414" y="124809"/>
                  </a:cubicBezTo>
                  <a:cubicBezTo>
                    <a:pt x="7703" y="111098"/>
                    <a:pt x="0" y="92501"/>
                    <a:pt x="0" y="73111"/>
                  </a:cubicBezTo>
                  <a:lnTo>
                    <a:pt x="0" y="73111"/>
                  </a:lnTo>
                  <a:cubicBezTo>
                    <a:pt x="0" y="53721"/>
                    <a:pt x="7703" y="35125"/>
                    <a:pt x="21414" y="21414"/>
                  </a:cubicBezTo>
                  <a:cubicBezTo>
                    <a:pt x="35125" y="7703"/>
                    <a:pt x="53721" y="0"/>
                    <a:pt x="73111" y="0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12800" cy="193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9"/>
                </a:lnSpc>
              </a:pPr>
              <a:r>
                <a:rPr lang="en-US" sz="2249" b="1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IDEA/APPROACH DETAIL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350918" y="2159557"/>
            <a:ext cx="7853288" cy="4114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Time inefficiency</a:t>
            </a:r>
            <a:r>
              <a:rPr lang="en-US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in manual scheduling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Clashes</a:t>
            </a:r>
            <a:r>
              <a:rPr lang="en-US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in classes, electives, and faculty timings.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Poor infrastructure utilization.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Uneven faculty workload.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Inability to adapt</a:t>
            </a:r>
            <a:r>
              <a:rPr lang="en-US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to real-time changes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Lack of workflow/review system.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Scalability issues</a:t>
            </a:r>
            <a:r>
              <a:rPr lang="en-US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with multi-department scheduling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Student/Faculty dissatisfaction.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Non-compliance with NEP 2020 flexibility needs.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89253" y="2255770"/>
            <a:ext cx="161315" cy="2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9253" y="2745183"/>
            <a:ext cx="161315" cy="2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89253" y="3151870"/>
            <a:ext cx="161315" cy="2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89253" y="3644283"/>
            <a:ext cx="161315" cy="2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89253" y="4076144"/>
            <a:ext cx="161315" cy="2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89253" y="4511407"/>
            <a:ext cx="161315" cy="2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89253" y="4946669"/>
            <a:ext cx="161315" cy="2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89253" y="5381932"/>
            <a:ext cx="161315" cy="2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89253" y="5874344"/>
            <a:ext cx="161315" cy="2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344501" y="6919447"/>
            <a:ext cx="11598472" cy="319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Faculty workload balance.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Student learning load distribution.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Classroom/lab allocation efficiency.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Minimization of timetable clashes.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Dynamic, Real-Time Adjustments.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Utilization rates of rooms/labs.</a:t>
            </a:r>
          </a:p>
          <a:p>
            <a:pPr algn="l">
              <a:lnSpc>
                <a:spcPts val="356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Student schedule distribution.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59068" y="7539084"/>
            <a:ext cx="161315" cy="2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159068" y="7945771"/>
            <a:ext cx="161315" cy="2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159068" y="9288225"/>
            <a:ext cx="161315" cy="2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159068" y="8833912"/>
            <a:ext cx="161315" cy="2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159068" y="8379600"/>
            <a:ext cx="161315" cy="2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159068" y="7086306"/>
            <a:ext cx="161315" cy="2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50918" y="7321984"/>
            <a:ext cx="8888808" cy="2415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Automated, </a:t>
            </a:r>
            <a:r>
              <a:rPr lang="en-US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error-free timetable generation.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Increased </a:t>
            </a:r>
            <a:r>
              <a:rPr lang="en-US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classes and lab utilization efficiency.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Balanced workload for both </a:t>
            </a:r>
            <a:r>
              <a:rPr lang="en-US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faculty and student.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Enhanced </a:t>
            </a:r>
            <a:r>
              <a:rPr lang="en-US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student satisfaction</a:t>
            </a:r>
            <a:r>
              <a:rPr lang="en-US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with fewer timetable clashes.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Support for </a:t>
            </a:r>
            <a:r>
              <a:rPr lang="en-US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NEP 2020 flexibility</a:t>
            </a:r>
            <a:r>
              <a:rPr lang="en-US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(multidisciplinary and elective based learning).</a:t>
            </a:r>
          </a:p>
          <a:p>
            <a:pPr algn="l">
              <a:lnSpc>
                <a:spcPts val="3157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Help in </a:t>
            </a:r>
            <a:r>
              <a:rPr lang="en-US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data-driven academic planning.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89253" y="7351471"/>
            <a:ext cx="161315" cy="2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89253" y="7758159"/>
            <a:ext cx="161315" cy="2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89253" y="8164846"/>
            <a:ext cx="161315" cy="2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89253" y="8571534"/>
            <a:ext cx="161315" cy="2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89253" y="8978221"/>
            <a:ext cx="161315" cy="2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89253" y="9651609"/>
            <a:ext cx="161315" cy="2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159068" y="2241123"/>
            <a:ext cx="7512604" cy="368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9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Subscription-Based SaaS Model</a:t>
            </a:r>
          </a:p>
          <a:p>
            <a:pPr algn="l">
              <a:lnSpc>
                <a:spcPts val="286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Institutions pay a monthly/annual subscription to access the platform, with tiered pricing based on student/faculty strength.</a:t>
            </a:r>
          </a:p>
          <a:p>
            <a:pPr algn="l">
              <a:lnSpc>
                <a:spcPts val="2869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B2B Institutional Partnerships</a:t>
            </a:r>
          </a:p>
          <a:p>
            <a:pPr algn="l">
              <a:lnSpc>
                <a:spcPts val="286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Partner with schools, colleges, and universities for bulk deployment, long term contracts ensure recurring revenue and scalability.</a:t>
            </a:r>
          </a:p>
          <a:p>
            <a:pPr algn="l">
              <a:lnSpc>
                <a:spcPts val="2869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Data-Driven Insights &amp; Reports</a:t>
            </a:r>
          </a:p>
          <a:p>
            <a:pPr algn="l">
              <a:lnSpc>
                <a:spcPts val="286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Provide anonymized analytics on student engagement, class utilization, and performance trends as paid insights for institutions or policymaker.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159068" y="9742538"/>
            <a:ext cx="161315" cy="20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7"/>
              </a:lnSpc>
              <a:spcBef>
                <a:spcPct val="0"/>
              </a:spcBef>
            </a:pPr>
            <a:r>
              <a:rPr lang="en-US" sz="126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14412979" y="6480659"/>
            <a:ext cx="3407187" cy="937495"/>
            <a:chOff x="0" y="0"/>
            <a:chExt cx="897366" cy="246912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97366" cy="246912"/>
            </a:xfrm>
            <a:custGeom>
              <a:avLst/>
              <a:gdLst/>
              <a:ahLst/>
              <a:cxnLst/>
              <a:rect l="l" t="t" r="r" b="b"/>
              <a:pathLst>
                <a:path w="897366" h="246912">
                  <a:moveTo>
                    <a:pt x="115884" y="0"/>
                  </a:moveTo>
                  <a:lnTo>
                    <a:pt x="781482" y="0"/>
                  </a:lnTo>
                  <a:cubicBezTo>
                    <a:pt x="845483" y="0"/>
                    <a:pt x="897366" y="51883"/>
                    <a:pt x="897366" y="115884"/>
                  </a:cubicBezTo>
                  <a:lnTo>
                    <a:pt x="897366" y="131028"/>
                  </a:lnTo>
                  <a:cubicBezTo>
                    <a:pt x="897366" y="161763"/>
                    <a:pt x="885157" y="191238"/>
                    <a:pt x="863424" y="212971"/>
                  </a:cubicBezTo>
                  <a:cubicBezTo>
                    <a:pt x="841692" y="234703"/>
                    <a:pt x="812217" y="246912"/>
                    <a:pt x="781482" y="246912"/>
                  </a:cubicBezTo>
                  <a:lnTo>
                    <a:pt x="115884" y="246912"/>
                  </a:lnTo>
                  <a:cubicBezTo>
                    <a:pt x="85150" y="246912"/>
                    <a:pt x="55674" y="234703"/>
                    <a:pt x="33942" y="212971"/>
                  </a:cubicBezTo>
                  <a:cubicBezTo>
                    <a:pt x="12209" y="191238"/>
                    <a:pt x="0" y="161763"/>
                    <a:pt x="0" y="131028"/>
                  </a:cubicBezTo>
                  <a:lnTo>
                    <a:pt x="0" y="115884"/>
                  </a:lnTo>
                  <a:cubicBezTo>
                    <a:pt x="0" y="85150"/>
                    <a:pt x="12209" y="55674"/>
                    <a:pt x="33942" y="33942"/>
                  </a:cubicBezTo>
                  <a:cubicBezTo>
                    <a:pt x="55674" y="12209"/>
                    <a:pt x="85150" y="0"/>
                    <a:pt x="115884" y="0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47625"/>
              <a:ext cx="897366" cy="294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9"/>
                </a:lnSpc>
              </a:pPr>
              <a:r>
                <a:rPr lang="en-US" sz="2449" b="1">
                  <a:solidFill>
                    <a:srgbClr val="FFFFFF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INNOVATION &amp; UNIQUENESS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819" y="0"/>
            <a:ext cx="1663668" cy="1663668"/>
            <a:chOff x="0" y="0"/>
            <a:chExt cx="2218224" cy="2218224"/>
          </a:xfrm>
        </p:grpSpPr>
        <p:sp>
          <p:nvSpPr>
            <p:cNvPr id="3" name="Freeform 3" descr="A logo of a company  AI-generated content may be incorrect."/>
            <p:cNvSpPr/>
            <p:nvPr/>
          </p:nvSpPr>
          <p:spPr>
            <a:xfrm>
              <a:off x="0" y="0"/>
              <a:ext cx="2218182" cy="2218182"/>
            </a:xfrm>
            <a:custGeom>
              <a:avLst/>
              <a:gdLst/>
              <a:ahLst/>
              <a:cxnLst/>
              <a:rect l="l" t="t" r="r" b="b"/>
              <a:pathLst>
                <a:path w="2218182" h="2218182">
                  <a:moveTo>
                    <a:pt x="0" y="0"/>
                  </a:moveTo>
                  <a:lnTo>
                    <a:pt x="2218182" y="0"/>
                  </a:lnTo>
                  <a:lnTo>
                    <a:pt x="2218182" y="2218182"/>
                  </a:lnTo>
                  <a:lnTo>
                    <a:pt x="0" y="221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" b="-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5467654" y="78209"/>
            <a:ext cx="2516574" cy="1227048"/>
            <a:chOff x="0" y="0"/>
            <a:chExt cx="3355432" cy="1636064"/>
          </a:xfrm>
        </p:grpSpPr>
        <p:sp>
          <p:nvSpPr>
            <p:cNvPr id="5" name="Freeform 5" descr="A green light bulb with text  AI-generated content may be incorrect."/>
            <p:cNvSpPr/>
            <p:nvPr/>
          </p:nvSpPr>
          <p:spPr>
            <a:xfrm>
              <a:off x="0" y="0"/>
              <a:ext cx="3355467" cy="1636014"/>
            </a:xfrm>
            <a:custGeom>
              <a:avLst/>
              <a:gdLst/>
              <a:ahLst/>
              <a:cxnLst/>
              <a:rect l="l" t="t" r="r" b="b"/>
              <a:pathLst>
                <a:path w="3355467" h="1636014">
                  <a:moveTo>
                    <a:pt x="0" y="0"/>
                  </a:moveTo>
                  <a:lnTo>
                    <a:pt x="3355467" y="0"/>
                  </a:lnTo>
                  <a:lnTo>
                    <a:pt x="3355467" y="1636014"/>
                  </a:lnTo>
                  <a:lnTo>
                    <a:pt x="0" y="1636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22" r="1" b="-2125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763487" y="2122723"/>
            <a:ext cx="3037113" cy="3302320"/>
            <a:chOff x="0" y="0"/>
            <a:chExt cx="5423869" cy="7579097"/>
          </a:xfrm>
        </p:grpSpPr>
        <p:sp>
          <p:nvSpPr>
            <p:cNvPr id="7" name="Freeform 7" descr="A diagram of a software system  AI-generated content may be incorrect."/>
            <p:cNvSpPr/>
            <p:nvPr/>
          </p:nvSpPr>
          <p:spPr>
            <a:xfrm>
              <a:off x="0" y="0"/>
              <a:ext cx="5423830" cy="7579085"/>
            </a:xfrm>
            <a:custGeom>
              <a:avLst/>
              <a:gdLst/>
              <a:ahLst/>
              <a:cxnLst/>
              <a:rect l="l" t="t" r="r" b="b"/>
              <a:pathLst>
                <a:path w="5423830" h="7579085">
                  <a:moveTo>
                    <a:pt x="0" y="0"/>
                  </a:moveTo>
                  <a:lnTo>
                    <a:pt x="5423830" y="0"/>
                  </a:lnTo>
                  <a:lnTo>
                    <a:pt x="5423830" y="7579085"/>
                  </a:lnTo>
                  <a:lnTo>
                    <a:pt x="0" y="7579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693" b="-369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8932571" y="2382498"/>
            <a:ext cx="4938639" cy="3329144"/>
            <a:chOff x="0" y="0"/>
            <a:chExt cx="6931773" cy="4672718"/>
          </a:xfrm>
        </p:grpSpPr>
        <p:sp>
          <p:nvSpPr>
            <p:cNvPr id="9" name="Freeform 9" descr="A diagram of a computer system"/>
            <p:cNvSpPr/>
            <p:nvPr/>
          </p:nvSpPr>
          <p:spPr>
            <a:xfrm>
              <a:off x="0" y="0"/>
              <a:ext cx="6931768" cy="4672711"/>
            </a:xfrm>
            <a:custGeom>
              <a:avLst/>
              <a:gdLst/>
              <a:ahLst/>
              <a:cxnLst/>
              <a:rect l="l" t="t" r="r" b="b"/>
              <a:pathLst>
                <a:path w="6931768" h="4672711">
                  <a:moveTo>
                    <a:pt x="0" y="0"/>
                  </a:moveTo>
                  <a:lnTo>
                    <a:pt x="6931768" y="0"/>
                  </a:lnTo>
                  <a:lnTo>
                    <a:pt x="6931768" y="4672711"/>
                  </a:lnTo>
                  <a:lnTo>
                    <a:pt x="0" y="4672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77" r="-577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3598811" y="2157184"/>
            <a:ext cx="4689189" cy="3329144"/>
            <a:chOff x="0" y="0"/>
            <a:chExt cx="6599978" cy="4685730"/>
          </a:xfrm>
        </p:grpSpPr>
        <p:sp>
          <p:nvSpPr>
            <p:cNvPr id="11" name="Freeform 11" descr="A diagram of a process flow"/>
            <p:cNvSpPr/>
            <p:nvPr/>
          </p:nvSpPr>
          <p:spPr>
            <a:xfrm>
              <a:off x="0" y="0"/>
              <a:ext cx="6599980" cy="4685792"/>
            </a:xfrm>
            <a:custGeom>
              <a:avLst/>
              <a:gdLst/>
              <a:ahLst/>
              <a:cxnLst/>
              <a:rect l="l" t="t" r="r" b="b"/>
              <a:pathLst>
                <a:path w="6599980" h="4685792">
                  <a:moveTo>
                    <a:pt x="0" y="0"/>
                  </a:moveTo>
                  <a:lnTo>
                    <a:pt x="6599980" y="0"/>
                  </a:lnTo>
                  <a:lnTo>
                    <a:pt x="6599980" y="4685792"/>
                  </a:lnTo>
                  <a:lnTo>
                    <a:pt x="0" y="4685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269" t="-1" r="-3269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5078614" y="2167121"/>
            <a:ext cx="3037092" cy="3821352"/>
            <a:chOff x="0" y="0"/>
            <a:chExt cx="3278372" cy="4919482"/>
          </a:xfrm>
        </p:grpSpPr>
        <p:sp>
          <p:nvSpPr>
            <p:cNvPr id="13" name="Freeform 13" descr="A diagram of a process  AI-generated content may be incorrect."/>
            <p:cNvSpPr/>
            <p:nvPr/>
          </p:nvSpPr>
          <p:spPr>
            <a:xfrm>
              <a:off x="0" y="0"/>
              <a:ext cx="3278378" cy="4919472"/>
            </a:xfrm>
            <a:custGeom>
              <a:avLst/>
              <a:gdLst/>
              <a:ahLst/>
              <a:cxnLst/>
              <a:rect l="l" t="t" r="r" b="b"/>
              <a:pathLst>
                <a:path w="3278378" h="4919472">
                  <a:moveTo>
                    <a:pt x="0" y="0"/>
                  </a:moveTo>
                  <a:lnTo>
                    <a:pt x="3278378" y="0"/>
                  </a:lnTo>
                  <a:lnTo>
                    <a:pt x="3278378" y="4919472"/>
                  </a:lnTo>
                  <a:lnTo>
                    <a:pt x="0" y="4919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5324503" y="-180975"/>
            <a:ext cx="7216136" cy="119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23"/>
              </a:lnSpc>
            </a:pPr>
            <a:r>
              <a:rPr lang="en-US" sz="6659">
                <a:solidFill>
                  <a:srgbClr val="000000"/>
                </a:solidFill>
                <a:latin typeface="Bodoni FLF"/>
                <a:ea typeface="Bodoni FLF"/>
                <a:cs typeface="Bodoni FLF"/>
                <a:sym typeface="Bodoni FLF"/>
              </a:rPr>
              <a:t>Technical Approach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827204" y="6999158"/>
            <a:ext cx="6288507" cy="2639509"/>
            <a:chOff x="0" y="0"/>
            <a:chExt cx="8175122" cy="3519345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8175122" cy="3519345"/>
              <a:chOff x="0" y="0"/>
              <a:chExt cx="1614839" cy="69517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14839" cy="695179"/>
              </a:xfrm>
              <a:custGeom>
                <a:avLst/>
                <a:gdLst/>
                <a:ahLst/>
                <a:cxnLst/>
                <a:rect l="l" t="t" r="r" b="b"/>
                <a:pathLst>
                  <a:path w="1614839" h="695179">
                    <a:moveTo>
                      <a:pt x="55879" y="0"/>
                    </a:moveTo>
                    <a:lnTo>
                      <a:pt x="1558960" y="0"/>
                    </a:lnTo>
                    <a:cubicBezTo>
                      <a:pt x="1573780" y="0"/>
                      <a:pt x="1587993" y="5887"/>
                      <a:pt x="1598472" y="16366"/>
                    </a:cubicBezTo>
                    <a:cubicBezTo>
                      <a:pt x="1608952" y="26846"/>
                      <a:pt x="1614839" y="41059"/>
                      <a:pt x="1614839" y="55879"/>
                    </a:cubicBezTo>
                    <a:lnTo>
                      <a:pt x="1614839" y="639301"/>
                    </a:lnTo>
                    <a:cubicBezTo>
                      <a:pt x="1614839" y="654120"/>
                      <a:pt x="1608952" y="668333"/>
                      <a:pt x="1598472" y="678813"/>
                    </a:cubicBezTo>
                    <a:cubicBezTo>
                      <a:pt x="1587993" y="689292"/>
                      <a:pt x="1573780" y="695179"/>
                      <a:pt x="1558960" y="695179"/>
                    </a:cubicBezTo>
                    <a:lnTo>
                      <a:pt x="55879" y="695179"/>
                    </a:lnTo>
                    <a:cubicBezTo>
                      <a:pt x="41059" y="695179"/>
                      <a:pt x="26846" y="689292"/>
                      <a:pt x="16366" y="678813"/>
                    </a:cubicBezTo>
                    <a:cubicBezTo>
                      <a:pt x="5887" y="668333"/>
                      <a:pt x="0" y="654120"/>
                      <a:pt x="0" y="639301"/>
                    </a:cubicBezTo>
                    <a:lnTo>
                      <a:pt x="0" y="55879"/>
                    </a:lnTo>
                    <a:cubicBezTo>
                      <a:pt x="0" y="41059"/>
                      <a:pt x="5887" y="26846"/>
                      <a:pt x="16366" y="16366"/>
                    </a:cubicBezTo>
                    <a:cubicBezTo>
                      <a:pt x="26846" y="5887"/>
                      <a:pt x="41059" y="0"/>
                      <a:pt x="55879" y="0"/>
                    </a:cubicBezTo>
                    <a:close/>
                  </a:path>
                </a:pathLst>
              </a:custGeom>
              <a:solidFill>
                <a:srgbClr val="C7DAFA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0"/>
                <a:ext cx="1614839" cy="695179"/>
              </a:xfrm>
              <a:prstGeom prst="rect">
                <a:avLst/>
              </a:prstGeom>
            </p:spPr>
            <p:txBody>
              <a:bodyPr lIns="58544" tIns="58544" rIns="58544" bIns="58544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112137" y="1940035"/>
              <a:ext cx="1102547" cy="1050045"/>
              <a:chOff x="0" y="0"/>
              <a:chExt cx="1270616" cy="121011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270635" cy="1210056"/>
              </a:xfrm>
              <a:custGeom>
                <a:avLst/>
                <a:gdLst/>
                <a:ahLst/>
                <a:cxnLst/>
                <a:rect l="l" t="t" r="r" b="b"/>
                <a:pathLst>
                  <a:path w="1270635" h="1210056">
                    <a:moveTo>
                      <a:pt x="0" y="0"/>
                    </a:moveTo>
                    <a:lnTo>
                      <a:pt x="1270635" y="0"/>
                    </a:lnTo>
                    <a:lnTo>
                      <a:pt x="1270635" y="1210056"/>
                    </a:lnTo>
                    <a:lnTo>
                      <a:pt x="0" y="12100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r="1" b="-4"/>
                </a:stretch>
              </a:blip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5053220" y="1887531"/>
              <a:ext cx="1102549" cy="1102549"/>
              <a:chOff x="0" y="0"/>
              <a:chExt cx="1270618" cy="127061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270635" cy="1270635"/>
              </a:xfrm>
              <a:custGeom>
                <a:avLst/>
                <a:gdLst/>
                <a:ahLst/>
                <a:cxnLst/>
                <a:rect l="l" t="t" r="r" b="b"/>
                <a:pathLst>
                  <a:path w="1270635" h="1270635">
                    <a:moveTo>
                      <a:pt x="0" y="0"/>
                    </a:moveTo>
                    <a:lnTo>
                      <a:pt x="1270635" y="0"/>
                    </a:lnTo>
                    <a:lnTo>
                      <a:pt x="1270635" y="1270635"/>
                    </a:lnTo>
                    <a:lnTo>
                      <a:pt x="0" y="127063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r="1" b="1"/>
                </a:stretch>
              </a:blip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376642" y="1913783"/>
              <a:ext cx="1102547" cy="1102547"/>
              <a:chOff x="0" y="0"/>
              <a:chExt cx="1270616" cy="127061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70635" cy="1270635"/>
              </a:xfrm>
              <a:custGeom>
                <a:avLst/>
                <a:gdLst/>
                <a:ahLst/>
                <a:cxnLst/>
                <a:rect l="l" t="t" r="r" b="b"/>
                <a:pathLst>
                  <a:path w="1270635" h="1270635">
                    <a:moveTo>
                      <a:pt x="0" y="0"/>
                    </a:moveTo>
                    <a:lnTo>
                      <a:pt x="1270635" y="0"/>
                    </a:lnTo>
                    <a:lnTo>
                      <a:pt x="1270635" y="1270635"/>
                    </a:lnTo>
                    <a:lnTo>
                      <a:pt x="0" y="127063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r="1" b="1"/>
                </a:stretch>
              </a:blip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1081813" y="439967"/>
              <a:ext cx="1163196" cy="1163196"/>
              <a:chOff x="0" y="0"/>
              <a:chExt cx="1340510" cy="1340510"/>
            </a:xfrm>
          </p:grpSpPr>
          <p:sp>
            <p:nvSpPr>
              <p:cNvPr id="26" name="Freeform 26" descr="A logo with a black background  AI-generated content may be incorrect."/>
              <p:cNvSpPr/>
              <p:nvPr/>
            </p:nvSpPr>
            <p:spPr>
              <a:xfrm>
                <a:off x="0" y="0"/>
                <a:ext cx="1340485" cy="1340485"/>
              </a:xfrm>
              <a:custGeom>
                <a:avLst/>
                <a:gdLst/>
                <a:ahLst/>
                <a:cxnLst/>
                <a:rect l="l" t="t" r="r" b="b"/>
                <a:pathLst>
                  <a:path w="1340485" h="1340485">
                    <a:moveTo>
                      <a:pt x="0" y="0"/>
                    </a:moveTo>
                    <a:lnTo>
                      <a:pt x="1340485" y="0"/>
                    </a:lnTo>
                    <a:lnTo>
                      <a:pt x="1340485" y="1340485"/>
                    </a:lnTo>
                    <a:lnTo>
                      <a:pt x="0" y="13404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 r="-1" b="-1"/>
                </a:stretch>
              </a:blip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2376642" y="439965"/>
              <a:ext cx="1163196" cy="1163196"/>
              <a:chOff x="0" y="0"/>
              <a:chExt cx="1340510" cy="1340510"/>
            </a:xfrm>
          </p:grpSpPr>
          <p:sp>
            <p:nvSpPr>
              <p:cNvPr id="28" name="Freeform 28" descr="A blue and white logo  AI-generated content may be incorrect."/>
              <p:cNvSpPr/>
              <p:nvPr/>
            </p:nvSpPr>
            <p:spPr>
              <a:xfrm>
                <a:off x="0" y="0"/>
                <a:ext cx="1340485" cy="1340485"/>
              </a:xfrm>
              <a:custGeom>
                <a:avLst/>
                <a:gdLst/>
                <a:ahLst/>
                <a:cxnLst/>
                <a:rect l="l" t="t" r="r" b="b"/>
                <a:pathLst>
                  <a:path w="1340485" h="1340485">
                    <a:moveTo>
                      <a:pt x="0" y="0"/>
                    </a:moveTo>
                    <a:lnTo>
                      <a:pt x="1340485" y="0"/>
                    </a:lnTo>
                    <a:lnTo>
                      <a:pt x="1340485" y="1340485"/>
                    </a:lnTo>
                    <a:lnTo>
                      <a:pt x="0" y="134048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 r="-1" b="-1"/>
                </a:stretch>
              </a:blip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3773145" y="1893004"/>
              <a:ext cx="1102547" cy="1102547"/>
              <a:chOff x="0" y="0"/>
              <a:chExt cx="1270616" cy="1270616"/>
            </a:xfrm>
          </p:grpSpPr>
          <p:sp>
            <p:nvSpPr>
              <p:cNvPr id="30" name="Freeform 30" descr="A logo with different colors  AI-generated content may be incorrect."/>
              <p:cNvSpPr/>
              <p:nvPr/>
            </p:nvSpPr>
            <p:spPr>
              <a:xfrm>
                <a:off x="0" y="0"/>
                <a:ext cx="1270635" cy="1270635"/>
              </a:xfrm>
              <a:custGeom>
                <a:avLst/>
                <a:gdLst/>
                <a:ahLst/>
                <a:cxnLst/>
                <a:rect l="l" t="t" r="r" b="b"/>
                <a:pathLst>
                  <a:path w="1270635" h="1270635">
                    <a:moveTo>
                      <a:pt x="0" y="0"/>
                    </a:moveTo>
                    <a:lnTo>
                      <a:pt x="1270635" y="0"/>
                    </a:lnTo>
                    <a:lnTo>
                      <a:pt x="1270635" y="1270635"/>
                    </a:lnTo>
                    <a:lnTo>
                      <a:pt x="0" y="127063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/>
                <a:stretch>
                  <a:fillRect r="1" b="1"/>
                </a:stretch>
              </a:blip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3738741" y="592645"/>
              <a:ext cx="1102549" cy="1001799"/>
              <a:chOff x="0" y="0"/>
              <a:chExt cx="1270618" cy="1154510"/>
            </a:xfrm>
          </p:grpSpPr>
          <p:sp>
            <p:nvSpPr>
              <p:cNvPr id="32" name="Freeform 32" descr="A yellow rectangular sign with black letters  AI-generated content may be incorrect."/>
              <p:cNvSpPr/>
              <p:nvPr/>
            </p:nvSpPr>
            <p:spPr>
              <a:xfrm>
                <a:off x="0" y="0"/>
                <a:ext cx="1270635" cy="1154557"/>
              </a:xfrm>
              <a:custGeom>
                <a:avLst/>
                <a:gdLst/>
                <a:ahLst/>
                <a:cxnLst/>
                <a:rect l="l" t="t" r="r" b="b"/>
                <a:pathLst>
                  <a:path w="1270635" h="1154557">
                    <a:moveTo>
                      <a:pt x="0" y="0"/>
                    </a:moveTo>
                    <a:lnTo>
                      <a:pt x="1270635" y="0"/>
                    </a:lnTo>
                    <a:lnTo>
                      <a:pt x="1270635" y="1154557"/>
                    </a:lnTo>
                    <a:lnTo>
                      <a:pt x="0" y="115455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/>
                <a:stretch>
                  <a:fillRect t="-5028" r="1" b="-5024"/>
                </a:stretch>
              </a:blip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5218228" y="568522"/>
              <a:ext cx="1875081" cy="1050045"/>
              <a:chOff x="0" y="0"/>
              <a:chExt cx="2160912" cy="1210110"/>
            </a:xfrm>
          </p:grpSpPr>
          <p:sp>
            <p:nvSpPr>
              <p:cNvPr id="34" name="Freeform 34" descr="A black and white logo  AI-generated content may be incorrect."/>
              <p:cNvSpPr/>
              <p:nvPr/>
            </p:nvSpPr>
            <p:spPr>
              <a:xfrm>
                <a:off x="0" y="0"/>
                <a:ext cx="2160905" cy="1210056"/>
              </a:xfrm>
              <a:custGeom>
                <a:avLst/>
                <a:gdLst/>
                <a:ahLst/>
                <a:cxnLst/>
                <a:rect l="l" t="t" r="r" b="b"/>
                <a:pathLst>
                  <a:path w="2160905" h="1210056">
                    <a:moveTo>
                      <a:pt x="0" y="0"/>
                    </a:moveTo>
                    <a:lnTo>
                      <a:pt x="2160905" y="0"/>
                    </a:lnTo>
                    <a:lnTo>
                      <a:pt x="2160905" y="1210056"/>
                    </a:lnTo>
                    <a:lnTo>
                      <a:pt x="0" y="121005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/>
                <a:stretch>
                  <a:fillRect b="-4"/>
                </a:stretch>
              </a:blipFill>
            </p:spPr>
          </p:sp>
        </p:grpSp>
      </p:grpSp>
      <p:grpSp>
        <p:nvGrpSpPr>
          <p:cNvPr id="35" name="Group 35"/>
          <p:cNvGrpSpPr/>
          <p:nvPr/>
        </p:nvGrpSpPr>
        <p:grpSpPr>
          <a:xfrm>
            <a:off x="2445007" y="5961984"/>
            <a:ext cx="4778647" cy="632307"/>
            <a:chOff x="0" y="0"/>
            <a:chExt cx="1258574" cy="16653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58574" cy="166534"/>
            </a:xfrm>
            <a:custGeom>
              <a:avLst/>
              <a:gdLst/>
              <a:ahLst/>
              <a:cxnLst/>
              <a:rect l="l" t="t" r="r" b="b"/>
              <a:pathLst>
                <a:path w="1258574" h="166534">
                  <a:moveTo>
                    <a:pt x="1258574" y="0"/>
                  </a:moveTo>
                  <a:lnTo>
                    <a:pt x="0" y="0"/>
                  </a:lnTo>
                  <a:lnTo>
                    <a:pt x="101600" y="83267"/>
                  </a:lnTo>
                  <a:lnTo>
                    <a:pt x="0" y="166534"/>
                  </a:lnTo>
                  <a:lnTo>
                    <a:pt x="1258574" y="166534"/>
                  </a:lnTo>
                  <a:lnTo>
                    <a:pt x="1156974" y="83267"/>
                  </a:lnTo>
                  <a:lnTo>
                    <a:pt x="1258574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88900" y="-38100"/>
              <a:ext cx="1080774" cy="204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2579758" y="1305257"/>
            <a:ext cx="4778647" cy="632307"/>
            <a:chOff x="0" y="0"/>
            <a:chExt cx="1258574" cy="16653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258574" cy="166534"/>
            </a:xfrm>
            <a:custGeom>
              <a:avLst/>
              <a:gdLst/>
              <a:ahLst/>
              <a:cxnLst/>
              <a:rect l="l" t="t" r="r" b="b"/>
              <a:pathLst>
                <a:path w="1258574" h="166534">
                  <a:moveTo>
                    <a:pt x="1258574" y="0"/>
                  </a:moveTo>
                  <a:lnTo>
                    <a:pt x="0" y="0"/>
                  </a:lnTo>
                  <a:lnTo>
                    <a:pt x="101600" y="83267"/>
                  </a:lnTo>
                  <a:lnTo>
                    <a:pt x="0" y="166534"/>
                  </a:lnTo>
                  <a:lnTo>
                    <a:pt x="1258574" y="166534"/>
                  </a:lnTo>
                  <a:lnTo>
                    <a:pt x="1156974" y="83267"/>
                  </a:lnTo>
                  <a:lnTo>
                    <a:pt x="1258574" y="0"/>
                  </a:lnTo>
                  <a:close/>
                </a:path>
              </a:pathLst>
            </a:custGeom>
            <a:solidFill>
              <a:srgbClr val="F4BC81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88900" y="-38100"/>
              <a:ext cx="1080774" cy="204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4154007" y="6173344"/>
            <a:ext cx="1413901" cy="29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0"/>
              </a:lnSpc>
            </a:pPr>
            <a:r>
              <a:rPr lang="en-US" sz="1650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TECH STACK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1481887" y="1305257"/>
            <a:ext cx="4778647" cy="632307"/>
            <a:chOff x="0" y="0"/>
            <a:chExt cx="1258574" cy="16653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258574" cy="166534"/>
            </a:xfrm>
            <a:custGeom>
              <a:avLst/>
              <a:gdLst/>
              <a:ahLst/>
              <a:cxnLst/>
              <a:rect l="l" t="t" r="r" b="b"/>
              <a:pathLst>
                <a:path w="1258574" h="166534">
                  <a:moveTo>
                    <a:pt x="1258574" y="0"/>
                  </a:moveTo>
                  <a:lnTo>
                    <a:pt x="0" y="0"/>
                  </a:lnTo>
                  <a:lnTo>
                    <a:pt x="101600" y="83267"/>
                  </a:lnTo>
                  <a:lnTo>
                    <a:pt x="0" y="166534"/>
                  </a:lnTo>
                  <a:lnTo>
                    <a:pt x="1258574" y="166534"/>
                  </a:lnTo>
                  <a:lnTo>
                    <a:pt x="1156974" y="83267"/>
                  </a:lnTo>
                  <a:lnTo>
                    <a:pt x="1258574" y="0"/>
                  </a:lnTo>
                  <a:close/>
                </a:path>
              </a:pathLst>
            </a:custGeom>
            <a:solidFill>
              <a:srgbClr val="5EC0E4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88900" y="-38100"/>
              <a:ext cx="1080774" cy="204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2818914" y="1454224"/>
            <a:ext cx="2546870" cy="281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sz="1650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 MODEL EXPLANATION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1414178" y="5961983"/>
            <a:ext cx="4778647" cy="632307"/>
            <a:chOff x="0" y="0"/>
            <a:chExt cx="1258574" cy="166534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258574" cy="166534"/>
            </a:xfrm>
            <a:custGeom>
              <a:avLst/>
              <a:gdLst/>
              <a:ahLst/>
              <a:cxnLst/>
              <a:rect l="l" t="t" r="r" b="b"/>
              <a:pathLst>
                <a:path w="1258574" h="166534">
                  <a:moveTo>
                    <a:pt x="1258574" y="0"/>
                  </a:moveTo>
                  <a:lnTo>
                    <a:pt x="0" y="0"/>
                  </a:lnTo>
                  <a:lnTo>
                    <a:pt x="101600" y="83267"/>
                  </a:lnTo>
                  <a:lnTo>
                    <a:pt x="0" y="166534"/>
                  </a:lnTo>
                  <a:lnTo>
                    <a:pt x="1258574" y="166534"/>
                  </a:lnTo>
                  <a:lnTo>
                    <a:pt x="1156974" y="83267"/>
                  </a:lnTo>
                  <a:lnTo>
                    <a:pt x="1258574" y="0"/>
                  </a:lnTo>
                  <a:close/>
                </a:path>
              </a:pathLst>
            </a:custGeom>
            <a:solidFill>
              <a:srgbClr val="E2A9F1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88900" y="-38100"/>
              <a:ext cx="1080774" cy="204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0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2641862" y="6173344"/>
            <a:ext cx="2323277" cy="272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sz="1650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IMPLEMENTATION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630786" y="1515113"/>
            <a:ext cx="2524180" cy="272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sz="1650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 PROCESS FLOW</a:t>
            </a:r>
          </a:p>
        </p:txBody>
      </p:sp>
      <p:pic>
        <p:nvPicPr>
          <p:cNvPr id="51" name="Picture 50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94A3B7A-FC0F-1218-EF93-6029DEACA2D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343930" y="5599418"/>
            <a:ext cx="2864689" cy="5516334"/>
          </a:xfrm>
          <a:prstGeom prst="rect">
            <a:avLst/>
          </a:prstGeom>
        </p:spPr>
      </p:pic>
      <p:grpSp>
        <p:nvGrpSpPr>
          <p:cNvPr id="52" name="Group 16">
            <a:extLst>
              <a:ext uri="{FF2B5EF4-FFF2-40B4-BE49-F238E27FC236}">
                <a16:creationId xmlns:a16="http://schemas.microsoft.com/office/drawing/2014/main" id="{67465C1A-81E4-EA8D-7958-063779667C7B}"/>
              </a:ext>
            </a:extLst>
          </p:cNvPr>
          <p:cNvGrpSpPr/>
          <p:nvPr/>
        </p:nvGrpSpPr>
        <p:grpSpPr>
          <a:xfrm>
            <a:off x="2115303" y="7002526"/>
            <a:ext cx="6288507" cy="2639508"/>
            <a:chOff x="0" y="0"/>
            <a:chExt cx="1614839" cy="695179"/>
          </a:xfrm>
        </p:grpSpPr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A26B5A2B-7C33-782C-7742-EF62DEF8793C}"/>
                </a:ext>
              </a:extLst>
            </p:cNvPr>
            <p:cNvSpPr/>
            <p:nvPr/>
          </p:nvSpPr>
          <p:spPr>
            <a:xfrm>
              <a:off x="0" y="0"/>
              <a:ext cx="1614839" cy="695179"/>
            </a:xfrm>
            <a:custGeom>
              <a:avLst/>
              <a:gdLst/>
              <a:ahLst/>
              <a:cxnLst/>
              <a:rect l="l" t="t" r="r" b="b"/>
              <a:pathLst>
                <a:path w="1614839" h="695179">
                  <a:moveTo>
                    <a:pt x="55879" y="0"/>
                  </a:moveTo>
                  <a:lnTo>
                    <a:pt x="1558960" y="0"/>
                  </a:lnTo>
                  <a:cubicBezTo>
                    <a:pt x="1573780" y="0"/>
                    <a:pt x="1587993" y="5887"/>
                    <a:pt x="1598472" y="16366"/>
                  </a:cubicBezTo>
                  <a:cubicBezTo>
                    <a:pt x="1608952" y="26846"/>
                    <a:pt x="1614839" y="41059"/>
                    <a:pt x="1614839" y="55879"/>
                  </a:cubicBezTo>
                  <a:lnTo>
                    <a:pt x="1614839" y="639301"/>
                  </a:lnTo>
                  <a:cubicBezTo>
                    <a:pt x="1614839" y="654120"/>
                    <a:pt x="1608952" y="668333"/>
                    <a:pt x="1598472" y="678813"/>
                  </a:cubicBezTo>
                  <a:cubicBezTo>
                    <a:pt x="1587993" y="689292"/>
                    <a:pt x="1573780" y="695179"/>
                    <a:pt x="1558960" y="695179"/>
                  </a:cubicBezTo>
                  <a:lnTo>
                    <a:pt x="55879" y="695179"/>
                  </a:lnTo>
                  <a:cubicBezTo>
                    <a:pt x="41059" y="695179"/>
                    <a:pt x="26846" y="689292"/>
                    <a:pt x="16366" y="678813"/>
                  </a:cubicBezTo>
                  <a:cubicBezTo>
                    <a:pt x="5887" y="668333"/>
                    <a:pt x="0" y="654120"/>
                    <a:pt x="0" y="639301"/>
                  </a:cubicBezTo>
                  <a:lnTo>
                    <a:pt x="0" y="55879"/>
                  </a:lnTo>
                  <a:cubicBezTo>
                    <a:pt x="0" y="41059"/>
                    <a:pt x="5887" y="26846"/>
                    <a:pt x="16366" y="16366"/>
                  </a:cubicBezTo>
                  <a:cubicBezTo>
                    <a:pt x="26846" y="5887"/>
                    <a:pt x="41059" y="0"/>
                    <a:pt x="55879" y="0"/>
                  </a:cubicBezTo>
                  <a:close/>
                </a:path>
              </a:pathLst>
            </a:custGeom>
            <a:solidFill>
              <a:srgbClr val="C7DAFA"/>
            </a:solidFill>
          </p:spPr>
        </p:sp>
        <p:sp>
          <p:nvSpPr>
            <p:cNvPr id="54" name="TextBox 18">
              <a:extLst>
                <a:ext uri="{FF2B5EF4-FFF2-40B4-BE49-F238E27FC236}">
                  <a16:creationId xmlns:a16="http://schemas.microsoft.com/office/drawing/2014/main" id="{C81EB27C-B2D4-FCD1-AC5B-A05A8685AE4A}"/>
                </a:ext>
              </a:extLst>
            </p:cNvPr>
            <p:cNvSpPr txBox="1"/>
            <p:nvPr/>
          </p:nvSpPr>
          <p:spPr>
            <a:xfrm>
              <a:off x="0" y="0"/>
              <a:ext cx="1614839" cy="695179"/>
            </a:xfrm>
            <a:prstGeom prst="rect">
              <a:avLst/>
            </a:prstGeom>
          </p:spPr>
          <p:txBody>
            <a:bodyPr lIns="58544" tIns="58544" rIns="58544" bIns="58544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DE552EED-490D-1DD4-E621-D125E4A40C5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70" y="7360519"/>
            <a:ext cx="769975" cy="65269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70B287E-E3D8-0234-09C6-22B131D1BF4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659" y="8007939"/>
            <a:ext cx="769976" cy="652700"/>
          </a:xfrm>
          <a:prstGeom prst="rect">
            <a:avLst/>
          </a:prstGeom>
        </p:spPr>
      </p:pic>
      <p:pic>
        <p:nvPicPr>
          <p:cNvPr id="57" name="Picture 56" descr="A blue and white logo&#10;&#10;AI-generated content may be incorrect.">
            <a:extLst>
              <a:ext uri="{FF2B5EF4-FFF2-40B4-BE49-F238E27FC236}">
                <a16:creationId xmlns:a16="http://schemas.microsoft.com/office/drawing/2014/main" id="{91DBB535-33DB-2649-3CF1-D7863B1FDE3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496" y="7227925"/>
            <a:ext cx="769976" cy="652700"/>
          </a:xfrm>
          <a:prstGeom prst="rect">
            <a:avLst/>
          </a:prstGeom>
        </p:spPr>
      </p:pic>
      <p:pic>
        <p:nvPicPr>
          <p:cNvPr id="58" name="Picture 57" descr="A yellow rectangular sign with black letters&#10;&#10;AI-generated content may be incorrect.">
            <a:extLst>
              <a:ext uri="{FF2B5EF4-FFF2-40B4-BE49-F238E27FC236}">
                <a16:creationId xmlns:a16="http://schemas.microsoft.com/office/drawing/2014/main" id="{2C58C3CA-F98A-DEAB-A457-508F50E94C6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633" y="7335007"/>
            <a:ext cx="718273" cy="553233"/>
          </a:xfrm>
          <a:prstGeom prst="rect">
            <a:avLst/>
          </a:prstGeom>
        </p:spPr>
      </p:pic>
      <p:pic>
        <p:nvPicPr>
          <p:cNvPr id="59" name="Picture 58" descr="A black and white logo&#10;&#10;AI-generated content may be incorrect.">
            <a:extLst>
              <a:ext uri="{FF2B5EF4-FFF2-40B4-BE49-F238E27FC236}">
                <a16:creationId xmlns:a16="http://schemas.microsoft.com/office/drawing/2014/main" id="{E2466659-2FF8-CCAF-F840-164045B0D72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232" y="7365033"/>
            <a:ext cx="1005690" cy="477406"/>
          </a:xfrm>
          <a:prstGeom prst="rect">
            <a:avLst/>
          </a:prstGeom>
        </p:spPr>
      </p:pic>
      <p:pic>
        <p:nvPicPr>
          <p:cNvPr id="60" name="Picture 59" descr="A logo of a google chrome&#10;&#10;AI-generated content may be incorrect.">
            <a:extLst>
              <a:ext uri="{FF2B5EF4-FFF2-40B4-BE49-F238E27FC236}">
                <a16:creationId xmlns:a16="http://schemas.microsoft.com/office/drawing/2014/main" id="{A59C5ECC-0CCF-35B1-266F-8BDBCBA24EE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4870514" y="8107102"/>
            <a:ext cx="611825" cy="51863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5C8BA40-2CA1-755D-6EB7-30957B20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943" y="8135593"/>
            <a:ext cx="469861" cy="39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2D95EC9-C7D1-C228-A7FA-249A4BD03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989" y="8007939"/>
            <a:ext cx="365986" cy="46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Github Logo - Free social media icons">
            <a:extLst>
              <a:ext uri="{FF2B5EF4-FFF2-40B4-BE49-F238E27FC236}">
                <a16:creationId xmlns:a16="http://schemas.microsoft.com/office/drawing/2014/main" id="{E43464AF-B1A1-29E9-59F8-762A7DEE0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255" y="8086243"/>
            <a:ext cx="502807" cy="42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Graphic 13">
            <a:extLst>
              <a:ext uri="{FF2B5EF4-FFF2-40B4-BE49-F238E27FC236}">
                <a16:creationId xmlns:a16="http://schemas.microsoft.com/office/drawing/2014/main" id="{14B085C4-603B-4135-4685-BF4763C0A3B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874548" y="8071498"/>
            <a:ext cx="582043" cy="477405"/>
          </a:xfrm>
          <a:prstGeom prst="rect">
            <a:avLst/>
          </a:prstGeom>
        </p:spPr>
      </p:pic>
      <p:pic>
        <p:nvPicPr>
          <p:cNvPr id="65" name="Picture 64" descr="Web api icon vector image can be used for coding and development | Premium  Vector">
            <a:extLst>
              <a:ext uri="{FF2B5EF4-FFF2-40B4-BE49-F238E27FC236}">
                <a16:creationId xmlns:a16="http://schemas.microsoft.com/office/drawing/2014/main" id="{D439EB58-5C04-16E9-D45D-E10106C69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706" y="7393604"/>
            <a:ext cx="622082" cy="52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 descr="Rest API Icon SVG Vector &amp; PNG Free Download | UXWing">
            <a:extLst>
              <a:ext uri="{FF2B5EF4-FFF2-40B4-BE49-F238E27FC236}">
                <a16:creationId xmlns:a16="http://schemas.microsoft.com/office/drawing/2014/main" id="{CEB57C94-3CBB-7A5B-0A33-3E8693377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571" y="8746395"/>
            <a:ext cx="582044" cy="40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 descr="Canva Icon SVG Vector &amp; PNG Free Download | UXWing">
            <a:extLst>
              <a:ext uri="{FF2B5EF4-FFF2-40B4-BE49-F238E27FC236}">
                <a16:creationId xmlns:a16="http://schemas.microsoft.com/office/drawing/2014/main" id="{676F0BA1-93F5-707A-D966-3B0A08A9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116" y="8839752"/>
            <a:ext cx="485250" cy="4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3A5D799C-09F5-9CC4-DDC4-FE3352B5FBA8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76" y="7234043"/>
            <a:ext cx="718275" cy="60887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22CD445-07F7-B459-C1C6-F54B5468EA5B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757" y="7994887"/>
            <a:ext cx="696357" cy="56218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68F35E3-424F-4C8B-FF93-3FE0C1AAB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629" y="8661040"/>
            <a:ext cx="548980" cy="46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 descr="A colorful logo with a bird in the middle&#10;&#10;AI-generated content may be incorrect.">
            <a:extLst>
              <a:ext uri="{FF2B5EF4-FFF2-40B4-BE49-F238E27FC236}">
                <a16:creationId xmlns:a16="http://schemas.microsoft.com/office/drawing/2014/main" id="{7AAFC078-2649-074D-33D9-529983188E6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837473B0-CC2E-450A-ABE3-18F120FF3D39}">
                <a1611:picAttrSrcUrl xmlns:a1611="http://schemas.microsoft.com/office/drawing/2016/11/main" r:id="rId36"/>
              </a:ext>
            </a:extLst>
          </a:blip>
          <a:stretch>
            <a:fillRect/>
          </a:stretch>
        </p:blipFill>
        <p:spPr>
          <a:xfrm>
            <a:off x="5735967" y="8597707"/>
            <a:ext cx="827239" cy="701240"/>
          </a:xfrm>
          <a:prstGeom prst="rect">
            <a:avLst/>
          </a:prstGeom>
        </p:spPr>
      </p:pic>
      <p:pic>
        <p:nvPicPr>
          <p:cNvPr id="72" name="Picture 71" descr="ChatGPT - Wikipedia">
            <a:extLst>
              <a:ext uri="{FF2B5EF4-FFF2-40B4-BE49-F238E27FC236}">
                <a16:creationId xmlns:a16="http://schemas.microsoft.com/office/drawing/2014/main" id="{61D71AC6-90E8-AE03-22B4-54DC2D428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477" y="8730405"/>
            <a:ext cx="582044" cy="49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 descr="Gemini (Google) Logo Free Download S... · LobeHub">
            <a:extLst>
              <a:ext uri="{FF2B5EF4-FFF2-40B4-BE49-F238E27FC236}">
                <a16:creationId xmlns:a16="http://schemas.microsoft.com/office/drawing/2014/main" id="{457457DE-38D0-6776-F239-FC17A174F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598" y="8730405"/>
            <a:ext cx="614246" cy="52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9819" y="0"/>
            <a:ext cx="1663668" cy="1663668"/>
            <a:chOff x="0" y="0"/>
            <a:chExt cx="2218224" cy="2218224"/>
          </a:xfrm>
        </p:grpSpPr>
        <p:sp>
          <p:nvSpPr>
            <p:cNvPr id="3" name="Freeform 3" descr="A logo of a company  AI-generated content may be incorrect."/>
            <p:cNvSpPr/>
            <p:nvPr/>
          </p:nvSpPr>
          <p:spPr>
            <a:xfrm>
              <a:off x="0" y="0"/>
              <a:ext cx="2218182" cy="2218182"/>
            </a:xfrm>
            <a:custGeom>
              <a:avLst/>
              <a:gdLst/>
              <a:ahLst/>
              <a:cxnLst/>
              <a:rect l="l" t="t" r="r" b="b"/>
              <a:pathLst>
                <a:path w="2218182" h="2218182">
                  <a:moveTo>
                    <a:pt x="0" y="0"/>
                  </a:moveTo>
                  <a:lnTo>
                    <a:pt x="2218182" y="0"/>
                  </a:lnTo>
                  <a:lnTo>
                    <a:pt x="2218182" y="2218182"/>
                  </a:lnTo>
                  <a:lnTo>
                    <a:pt x="0" y="2218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" b="-1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562227" y="102567"/>
            <a:ext cx="2516574" cy="1227048"/>
            <a:chOff x="0" y="0"/>
            <a:chExt cx="3355432" cy="1636064"/>
          </a:xfrm>
        </p:grpSpPr>
        <p:sp>
          <p:nvSpPr>
            <p:cNvPr id="5" name="Freeform 5" descr="A green light bulb with text  AI-generated content may be incorrect."/>
            <p:cNvSpPr/>
            <p:nvPr/>
          </p:nvSpPr>
          <p:spPr>
            <a:xfrm>
              <a:off x="0" y="0"/>
              <a:ext cx="3355467" cy="1636014"/>
            </a:xfrm>
            <a:custGeom>
              <a:avLst/>
              <a:gdLst/>
              <a:ahLst/>
              <a:cxnLst/>
              <a:rect l="l" t="t" r="r" b="b"/>
              <a:pathLst>
                <a:path w="3355467" h="1636014">
                  <a:moveTo>
                    <a:pt x="0" y="0"/>
                  </a:moveTo>
                  <a:lnTo>
                    <a:pt x="3355467" y="0"/>
                  </a:lnTo>
                  <a:lnTo>
                    <a:pt x="3355467" y="1636014"/>
                  </a:lnTo>
                  <a:lnTo>
                    <a:pt x="0" y="1636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22" r="1" b="-2125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3034556" y="-263761"/>
            <a:ext cx="12038649" cy="1625592"/>
            <a:chOff x="-11262" y="0"/>
            <a:chExt cx="3145297" cy="563256"/>
          </a:xfrm>
        </p:grpSpPr>
        <p:sp>
          <p:nvSpPr>
            <p:cNvPr id="7" name="Freeform 7"/>
            <p:cNvSpPr/>
            <p:nvPr/>
          </p:nvSpPr>
          <p:spPr>
            <a:xfrm>
              <a:off x="-11262" y="116505"/>
              <a:ext cx="3134035" cy="446751"/>
            </a:xfrm>
            <a:custGeom>
              <a:avLst/>
              <a:gdLst/>
              <a:ahLst/>
              <a:cxnLst/>
              <a:rect l="l" t="t" r="r" b="b"/>
              <a:pathLst>
                <a:path w="3134035" h="446751">
                  <a:moveTo>
                    <a:pt x="33181" y="0"/>
                  </a:moveTo>
                  <a:lnTo>
                    <a:pt x="3100854" y="0"/>
                  </a:lnTo>
                  <a:cubicBezTo>
                    <a:pt x="3119179" y="0"/>
                    <a:pt x="3134035" y="14856"/>
                    <a:pt x="3134035" y="33181"/>
                  </a:cubicBezTo>
                  <a:lnTo>
                    <a:pt x="3134035" y="413570"/>
                  </a:lnTo>
                  <a:cubicBezTo>
                    <a:pt x="3134035" y="431895"/>
                    <a:pt x="3119179" y="446751"/>
                    <a:pt x="3100854" y="446751"/>
                  </a:cubicBezTo>
                  <a:lnTo>
                    <a:pt x="33181" y="446751"/>
                  </a:lnTo>
                  <a:cubicBezTo>
                    <a:pt x="14856" y="446751"/>
                    <a:pt x="0" y="431895"/>
                    <a:pt x="0" y="413570"/>
                  </a:cubicBezTo>
                  <a:lnTo>
                    <a:pt x="0" y="33181"/>
                  </a:lnTo>
                  <a:cubicBezTo>
                    <a:pt x="0" y="14856"/>
                    <a:pt x="14856" y="0"/>
                    <a:pt x="33181" y="0"/>
                  </a:cubicBezTo>
                  <a:close/>
                </a:path>
              </a:pathLst>
            </a:custGeom>
            <a:solidFill>
              <a:srgbClr val="B9DBEE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3134035" cy="446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95858" y="1996618"/>
            <a:ext cx="4863442" cy="3471347"/>
            <a:chOff x="0" y="0"/>
            <a:chExt cx="1422081" cy="10150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22081" cy="1015029"/>
            </a:xfrm>
            <a:custGeom>
              <a:avLst/>
              <a:gdLst/>
              <a:ahLst/>
              <a:cxnLst/>
              <a:rect l="l" t="t" r="r" b="b"/>
              <a:pathLst>
                <a:path w="1422081" h="1015029">
                  <a:moveTo>
                    <a:pt x="81185" y="0"/>
                  </a:moveTo>
                  <a:lnTo>
                    <a:pt x="1340896" y="0"/>
                  </a:lnTo>
                  <a:cubicBezTo>
                    <a:pt x="1385733" y="0"/>
                    <a:pt x="1422081" y="36348"/>
                    <a:pt x="1422081" y="81185"/>
                  </a:cubicBezTo>
                  <a:lnTo>
                    <a:pt x="1422081" y="933844"/>
                  </a:lnTo>
                  <a:cubicBezTo>
                    <a:pt x="1422081" y="978682"/>
                    <a:pt x="1385733" y="1015029"/>
                    <a:pt x="1340896" y="1015029"/>
                  </a:cubicBezTo>
                  <a:lnTo>
                    <a:pt x="81185" y="1015029"/>
                  </a:lnTo>
                  <a:cubicBezTo>
                    <a:pt x="36348" y="1015029"/>
                    <a:pt x="0" y="978682"/>
                    <a:pt x="0" y="933844"/>
                  </a:cubicBezTo>
                  <a:lnTo>
                    <a:pt x="0" y="81185"/>
                  </a:lnTo>
                  <a:cubicBezTo>
                    <a:pt x="0" y="36348"/>
                    <a:pt x="36348" y="0"/>
                    <a:pt x="81185" y="0"/>
                  </a:cubicBezTo>
                  <a:close/>
                </a:path>
              </a:pathLst>
            </a:custGeom>
            <a:solidFill>
              <a:srgbClr val="B9DBE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422081" cy="1015029"/>
            </a:xfrm>
            <a:prstGeom prst="rect">
              <a:avLst/>
            </a:prstGeom>
          </p:spPr>
          <p:txBody>
            <a:bodyPr lIns="45757" tIns="45757" rIns="45757" bIns="45757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H="1">
            <a:off x="3432155" y="1625346"/>
            <a:ext cx="5671488" cy="253020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>
            <a:off x="9103643" y="1625346"/>
            <a:ext cx="5461490" cy="253020"/>
          </a:xfrm>
          <a:prstGeom prst="line">
            <a:avLst/>
          </a:prstGeom>
          <a:ln w="38100" cap="rnd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>
            <a:off x="9084593" y="1329615"/>
            <a:ext cx="19050" cy="548750"/>
          </a:xfrm>
          <a:prstGeom prst="line">
            <a:avLst/>
          </a:prstGeom>
          <a:ln w="38100" cap="flat">
            <a:solidFill>
              <a:srgbClr val="ACB8C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5" name="Group 15"/>
          <p:cNvGrpSpPr/>
          <p:nvPr/>
        </p:nvGrpSpPr>
        <p:grpSpPr>
          <a:xfrm>
            <a:off x="1784675" y="6096560"/>
            <a:ext cx="14826389" cy="3744045"/>
            <a:chOff x="0" y="0"/>
            <a:chExt cx="3904893" cy="9860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904893" cy="986086"/>
            </a:xfrm>
            <a:custGeom>
              <a:avLst/>
              <a:gdLst/>
              <a:ahLst/>
              <a:cxnLst/>
              <a:rect l="l" t="t" r="r" b="b"/>
              <a:pathLst>
                <a:path w="3904893" h="986086">
                  <a:moveTo>
                    <a:pt x="26631" y="0"/>
                  </a:moveTo>
                  <a:lnTo>
                    <a:pt x="3878262" y="0"/>
                  </a:lnTo>
                  <a:cubicBezTo>
                    <a:pt x="3892970" y="0"/>
                    <a:pt x="3904893" y="11923"/>
                    <a:pt x="3904893" y="26631"/>
                  </a:cubicBezTo>
                  <a:lnTo>
                    <a:pt x="3904893" y="959455"/>
                  </a:lnTo>
                  <a:cubicBezTo>
                    <a:pt x="3904893" y="966518"/>
                    <a:pt x="3902087" y="973292"/>
                    <a:pt x="3897093" y="978286"/>
                  </a:cubicBezTo>
                  <a:cubicBezTo>
                    <a:pt x="3892098" y="983280"/>
                    <a:pt x="3885325" y="986086"/>
                    <a:pt x="3878262" y="986086"/>
                  </a:cubicBezTo>
                  <a:lnTo>
                    <a:pt x="26631" y="986086"/>
                  </a:lnTo>
                  <a:cubicBezTo>
                    <a:pt x="11923" y="986086"/>
                    <a:pt x="0" y="974163"/>
                    <a:pt x="0" y="959455"/>
                  </a:cubicBezTo>
                  <a:lnTo>
                    <a:pt x="0" y="26631"/>
                  </a:lnTo>
                  <a:cubicBezTo>
                    <a:pt x="0" y="19568"/>
                    <a:pt x="2806" y="12794"/>
                    <a:pt x="7800" y="7800"/>
                  </a:cubicBezTo>
                  <a:cubicBezTo>
                    <a:pt x="12794" y="2806"/>
                    <a:pt x="19568" y="0"/>
                    <a:pt x="26631" y="0"/>
                  </a:cubicBezTo>
                  <a:close/>
                </a:path>
              </a:pathLst>
            </a:custGeom>
            <a:solidFill>
              <a:srgbClr val="ACB8C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3904893" cy="986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1996618"/>
            <a:ext cx="4864429" cy="3471347"/>
            <a:chOff x="0" y="0"/>
            <a:chExt cx="6485905" cy="4628462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6484589" cy="4628462"/>
              <a:chOff x="0" y="0"/>
              <a:chExt cx="1422081" cy="101502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422081" cy="1015029"/>
              </a:xfrm>
              <a:custGeom>
                <a:avLst/>
                <a:gdLst/>
                <a:ahLst/>
                <a:cxnLst/>
                <a:rect l="l" t="t" r="r" b="b"/>
                <a:pathLst>
                  <a:path w="1422081" h="1015029">
                    <a:moveTo>
                      <a:pt x="81185" y="0"/>
                    </a:moveTo>
                    <a:lnTo>
                      <a:pt x="1340896" y="0"/>
                    </a:lnTo>
                    <a:cubicBezTo>
                      <a:pt x="1385733" y="0"/>
                      <a:pt x="1422081" y="36348"/>
                      <a:pt x="1422081" y="81185"/>
                    </a:cubicBezTo>
                    <a:lnTo>
                      <a:pt x="1422081" y="933844"/>
                    </a:lnTo>
                    <a:cubicBezTo>
                      <a:pt x="1422081" y="978682"/>
                      <a:pt x="1385733" y="1015029"/>
                      <a:pt x="1340896" y="1015029"/>
                    </a:cubicBezTo>
                    <a:lnTo>
                      <a:pt x="81185" y="1015029"/>
                    </a:lnTo>
                    <a:cubicBezTo>
                      <a:pt x="36348" y="1015029"/>
                      <a:pt x="0" y="978682"/>
                      <a:pt x="0" y="933844"/>
                    </a:cubicBezTo>
                    <a:lnTo>
                      <a:pt x="0" y="81185"/>
                    </a:lnTo>
                    <a:cubicBezTo>
                      <a:pt x="0" y="36348"/>
                      <a:pt x="36348" y="0"/>
                      <a:pt x="81185" y="0"/>
                    </a:cubicBezTo>
                    <a:close/>
                  </a:path>
                </a:pathLst>
              </a:custGeom>
              <a:solidFill>
                <a:srgbClr val="B9DBEE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0"/>
                <a:ext cx="1422081" cy="1015029"/>
              </a:xfrm>
              <a:prstGeom prst="rect">
                <a:avLst/>
              </a:prstGeom>
            </p:spPr>
            <p:txBody>
              <a:bodyPr lIns="45757" tIns="45757" rIns="45757" bIns="45757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316" y="0"/>
              <a:ext cx="6484589" cy="2633381"/>
              <a:chOff x="0" y="0"/>
              <a:chExt cx="1422081" cy="57750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422081" cy="577505"/>
              </a:xfrm>
              <a:custGeom>
                <a:avLst/>
                <a:gdLst/>
                <a:ahLst/>
                <a:cxnLst/>
                <a:rect l="l" t="t" r="r" b="b"/>
                <a:pathLst>
                  <a:path w="1422081" h="577505">
                    <a:moveTo>
                      <a:pt x="81185" y="0"/>
                    </a:moveTo>
                    <a:lnTo>
                      <a:pt x="1340896" y="0"/>
                    </a:lnTo>
                    <a:cubicBezTo>
                      <a:pt x="1385733" y="0"/>
                      <a:pt x="1422081" y="36348"/>
                      <a:pt x="1422081" y="81185"/>
                    </a:cubicBezTo>
                    <a:lnTo>
                      <a:pt x="1422081" y="496320"/>
                    </a:lnTo>
                    <a:cubicBezTo>
                      <a:pt x="1422081" y="541157"/>
                      <a:pt x="1385733" y="577505"/>
                      <a:pt x="1340896" y="577505"/>
                    </a:cubicBezTo>
                    <a:lnTo>
                      <a:pt x="81185" y="577505"/>
                    </a:lnTo>
                    <a:cubicBezTo>
                      <a:pt x="36348" y="577505"/>
                      <a:pt x="0" y="541157"/>
                      <a:pt x="0" y="496320"/>
                    </a:cubicBezTo>
                    <a:lnTo>
                      <a:pt x="0" y="81185"/>
                    </a:lnTo>
                    <a:cubicBezTo>
                      <a:pt x="0" y="36348"/>
                      <a:pt x="36348" y="0"/>
                      <a:pt x="81185" y="0"/>
                    </a:cubicBezTo>
                    <a:close/>
                  </a:path>
                </a:pathLst>
              </a:custGeom>
              <a:solidFill>
                <a:srgbClr val="0070C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0"/>
                <a:ext cx="1422081" cy="577505"/>
              </a:xfrm>
              <a:prstGeom prst="rect">
                <a:avLst/>
              </a:prstGeom>
            </p:spPr>
            <p:txBody>
              <a:bodyPr lIns="45757" tIns="45757" rIns="45757" bIns="45757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316" y="868349"/>
              <a:ext cx="6483273" cy="3040525"/>
              <a:chOff x="0" y="0"/>
              <a:chExt cx="1280647" cy="60059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80647" cy="600598"/>
              </a:xfrm>
              <a:custGeom>
                <a:avLst/>
                <a:gdLst/>
                <a:ahLst/>
                <a:cxnLst/>
                <a:rect l="l" t="t" r="r" b="b"/>
                <a:pathLst>
                  <a:path w="1280647" h="600598">
                    <a:moveTo>
                      <a:pt x="0" y="0"/>
                    </a:moveTo>
                    <a:lnTo>
                      <a:pt x="1280647" y="0"/>
                    </a:lnTo>
                    <a:lnTo>
                      <a:pt x="1280647" y="600598"/>
                    </a:lnTo>
                    <a:lnTo>
                      <a:pt x="0" y="600598"/>
                    </a:lnTo>
                    <a:close/>
                  </a:path>
                </a:pathLst>
              </a:custGeom>
              <a:solidFill>
                <a:srgbClr val="B9DBEE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0"/>
                <a:ext cx="1280647" cy="6005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712279" y="1996618"/>
            <a:ext cx="4863442" cy="3471347"/>
            <a:chOff x="0" y="0"/>
            <a:chExt cx="1422081" cy="101502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22081" cy="1015029"/>
            </a:xfrm>
            <a:custGeom>
              <a:avLst/>
              <a:gdLst/>
              <a:ahLst/>
              <a:cxnLst/>
              <a:rect l="l" t="t" r="r" b="b"/>
              <a:pathLst>
                <a:path w="1422081" h="1015029">
                  <a:moveTo>
                    <a:pt x="81185" y="0"/>
                  </a:moveTo>
                  <a:lnTo>
                    <a:pt x="1340896" y="0"/>
                  </a:lnTo>
                  <a:cubicBezTo>
                    <a:pt x="1385733" y="0"/>
                    <a:pt x="1422081" y="36348"/>
                    <a:pt x="1422081" y="81185"/>
                  </a:cubicBezTo>
                  <a:lnTo>
                    <a:pt x="1422081" y="933844"/>
                  </a:lnTo>
                  <a:cubicBezTo>
                    <a:pt x="1422081" y="978682"/>
                    <a:pt x="1385733" y="1015029"/>
                    <a:pt x="1340896" y="1015029"/>
                  </a:cubicBezTo>
                  <a:lnTo>
                    <a:pt x="81185" y="1015029"/>
                  </a:lnTo>
                  <a:cubicBezTo>
                    <a:pt x="36348" y="1015029"/>
                    <a:pt x="0" y="978682"/>
                    <a:pt x="0" y="933844"/>
                  </a:cubicBezTo>
                  <a:lnTo>
                    <a:pt x="0" y="81185"/>
                  </a:lnTo>
                  <a:cubicBezTo>
                    <a:pt x="0" y="36348"/>
                    <a:pt x="36348" y="0"/>
                    <a:pt x="81185" y="0"/>
                  </a:cubicBezTo>
                  <a:close/>
                </a:path>
              </a:pathLst>
            </a:custGeom>
            <a:solidFill>
              <a:srgbClr val="B9DBEE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1422081" cy="1015029"/>
            </a:xfrm>
            <a:prstGeom prst="rect">
              <a:avLst/>
            </a:prstGeom>
          </p:spPr>
          <p:txBody>
            <a:bodyPr lIns="45757" tIns="45757" rIns="45757" bIns="45757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712279" y="1996618"/>
            <a:ext cx="4863442" cy="3471347"/>
            <a:chOff x="0" y="0"/>
            <a:chExt cx="1422081" cy="101502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422081" cy="1015029"/>
            </a:xfrm>
            <a:custGeom>
              <a:avLst/>
              <a:gdLst/>
              <a:ahLst/>
              <a:cxnLst/>
              <a:rect l="l" t="t" r="r" b="b"/>
              <a:pathLst>
                <a:path w="1422081" h="1015029">
                  <a:moveTo>
                    <a:pt x="81185" y="0"/>
                  </a:moveTo>
                  <a:lnTo>
                    <a:pt x="1340896" y="0"/>
                  </a:lnTo>
                  <a:cubicBezTo>
                    <a:pt x="1385733" y="0"/>
                    <a:pt x="1422081" y="36348"/>
                    <a:pt x="1422081" y="81185"/>
                  </a:cubicBezTo>
                  <a:lnTo>
                    <a:pt x="1422081" y="933844"/>
                  </a:lnTo>
                  <a:cubicBezTo>
                    <a:pt x="1422081" y="978682"/>
                    <a:pt x="1385733" y="1015029"/>
                    <a:pt x="1340896" y="1015029"/>
                  </a:cubicBezTo>
                  <a:lnTo>
                    <a:pt x="81185" y="1015029"/>
                  </a:lnTo>
                  <a:cubicBezTo>
                    <a:pt x="36348" y="1015029"/>
                    <a:pt x="0" y="978682"/>
                    <a:pt x="0" y="933844"/>
                  </a:cubicBezTo>
                  <a:lnTo>
                    <a:pt x="0" y="81185"/>
                  </a:lnTo>
                  <a:cubicBezTo>
                    <a:pt x="0" y="36348"/>
                    <a:pt x="36348" y="0"/>
                    <a:pt x="81185" y="0"/>
                  </a:cubicBezTo>
                  <a:close/>
                </a:path>
              </a:pathLst>
            </a:custGeom>
            <a:solidFill>
              <a:srgbClr val="B9DBEE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0"/>
              <a:ext cx="1422081" cy="1015029"/>
            </a:xfrm>
            <a:prstGeom prst="rect">
              <a:avLst/>
            </a:prstGeom>
          </p:spPr>
          <p:txBody>
            <a:bodyPr lIns="45757" tIns="45757" rIns="45757" bIns="45757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713266" y="1996618"/>
            <a:ext cx="4863442" cy="1975036"/>
            <a:chOff x="0" y="0"/>
            <a:chExt cx="1422081" cy="57750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422081" cy="577505"/>
            </a:xfrm>
            <a:custGeom>
              <a:avLst/>
              <a:gdLst/>
              <a:ahLst/>
              <a:cxnLst/>
              <a:rect l="l" t="t" r="r" b="b"/>
              <a:pathLst>
                <a:path w="1422081" h="577505">
                  <a:moveTo>
                    <a:pt x="81185" y="0"/>
                  </a:moveTo>
                  <a:lnTo>
                    <a:pt x="1340896" y="0"/>
                  </a:lnTo>
                  <a:cubicBezTo>
                    <a:pt x="1385733" y="0"/>
                    <a:pt x="1422081" y="36348"/>
                    <a:pt x="1422081" y="81185"/>
                  </a:cubicBezTo>
                  <a:lnTo>
                    <a:pt x="1422081" y="496320"/>
                  </a:lnTo>
                  <a:cubicBezTo>
                    <a:pt x="1422081" y="541157"/>
                    <a:pt x="1385733" y="577505"/>
                    <a:pt x="1340896" y="577505"/>
                  </a:cubicBezTo>
                  <a:lnTo>
                    <a:pt x="81185" y="577505"/>
                  </a:lnTo>
                  <a:cubicBezTo>
                    <a:pt x="36348" y="577505"/>
                    <a:pt x="0" y="541157"/>
                    <a:pt x="0" y="496320"/>
                  </a:cubicBezTo>
                  <a:lnTo>
                    <a:pt x="0" y="81185"/>
                  </a:lnTo>
                  <a:cubicBezTo>
                    <a:pt x="0" y="36348"/>
                    <a:pt x="36348" y="0"/>
                    <a:pt x="81185" y="0"/>
                  </a:cubicBez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"/>
              <a:ext cx="1422081" cy="587030"/>
            </a:xfrm>
            <a:prstGeom prst="rect">
              <a:avLst/>
            </a:prstGeom>
          </p:spPr>
          <p:txBody>
            <a:bodyPr lIns="45757" tIns="45757" rIns="45757" bIns="45757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45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FINANCIAL FEASIBILITY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6713266" y="2647880"/>
            <a:ext cx="4862455" cy="2280394"/>
            <a:chOff x="0" y="0"/>
            <a:chExt cx="1280647" cy="60059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280647" cy="600598"/>
            </a:xfrm>
            <a:custGeom>
              <a:avLst/>
              <a:gdLst/>
              <a:ahLst/>
              <a:cxnLst/>
              <a:rect l="l" t="t" r="r" b="b"/>
              <a:pathLst>
                <a:path w="1280647" h="600598">
                  <a:moveTo>
                    <a:pt x="0" y="0"/>
                  </a:moveTo>
                  <a:lnTo>
                    <a:pt x="1280647" y="0"/>
                  </a:lnTo>
                  <a:lnTo>
                    <a:pt x="1280647" y="600598"/>
                  </a:lnTo>
                  <a:lnTo>
                    <a:pt x="0" y="600598"/>
                  </a:lnTo>
                  <a:close/>
                </a:path>
              </a:pathLst>
            </a:custGeom>
            <a:solidFill>
              <a:srgbClr val="B9DBEE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0"/>
              <a:ext cx="1280647" cy="600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2378646" y="1974422"/>
            <a:ext cx="4864429" cy="3471347"/>
            <a:chOff x="0" y="0"/>
            <a:chExt cx="6485905" cy="4628462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6484589" cy="4628462"/>
              <a:chOff x="0" y="0"/>
              <a:chExt cx="1422081" cy="1015029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422081" cy="1015029"/>
              </a:xfrm>
              <a:custGeom>
                <a:avLst/>
                <a:gdLst/>
                <a:ahLst/>
                <a:cxnLst/>
                <a:rect l="l" t="t" r="r" b="b"/>
                <a:pathLst>
                  <a:path w="1422081" h="1015029">
                    <a:moveTo>
                      <a:pt x="81185" y="0"/>
                    </a:moveTo>
                    <a:lnTo>
                      <a:pt x="1340896" y="0"/>
                    </a:lnTo>
                    <a:cubicBezTo>
                      <a:pt x="1385733" y="0"/>
                      <a:pt x="1422081" y="36348"/>
                      <a:pt x="1422081" y="81185"/>
                    </a:cubicBezTo>
                    <a:lnTo>
                      <a:pt x="1422081" y="933844"/>
                    </a:lnTo>
                    <a:cubicBezTo>
                      <a:pt x="1422081" y="978682"/>
                      <a:pt x="1385733" y="1015029"/>
                      <a:pt x="1340896" y="1015029"/>
                    </a:cubicBezTo>
                    <a:lnTo>
                      <a:pt x="81185" y="1015029"/>
                    </a:lnTo>
                    <a:cubicBezTo>
                      <a:pt x="36348" y="1015029"/>
                      <a:pt x="0" y="978682"/>
                      <a:pt x="0" y="933844"/>
                    </a:cubicBezTo>
                    <a:lnTo>
                      <a:pt x="0" y="81185"/>
                    </a:lnTo>
                    <a:cubicBezTo>
                      <a:pt x="0" y="36348"/>
                      <a:pt x="36348" y="0"/>
                      <a:pt x="81185" y="0"/>
                    </a:cubicBezTo>
                    <a:close/>
                  </a:path>
                </a:pathLst>
              </a:custGeom>
              <a:solidFill>
                <a:srgbClr val="B9DBEE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0"/>
                <a:ext cx="1422081" cy="1015029"/>
              </a:xfrm>
              <a:prstGeom prst="rect">
                <a:avLst/>
              </a:prstGeom>
            </p:spPr>
            <p:txBody>
              <a:bodyPr lIns="45757" tIns="45757" rIns="45757" bIns="45757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0" y="0"/>
              <a:ext cx="6484589" cy="4628462"/>
              <a:chOff x="0" y="0"/>
              <a:chExt cx="1422081" cy="1015029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422081" cy="1015029"/>
              </a:xfrm>
              <a:custGeom>
                <a:avLst/>
                <a:gdLst/>
                <a:ahLst/>
                <a:cxnLst/>
                <a:rect l="l" t="t" r="r" b="b"/>
                <a:pathLst>
                  <a:path w="1422081" h="1015029">
                    <a:moveTo>
                      <a:pt x="81185" y="0"/>
                    </a:moveTo>
                    <a:lnTo>
                      <a:pt x="1340896" y="0"/>
                    </a:lnTo>
                    <a:cubicBezTo>
                      <a:pt x="1385733" y="0"/>
                      <a:pt x="1422081" y="36348"/>
                      <a:pt x="1422081" y="81185"/>
                    </a:cubicBezTo>
                    <a:lnTo>
                      <a:pt x="1422081" y="933844"/>
                    </a:lnTo>
                    <a:cubicBezTo>
                      <a:pt x="1422081" y="978682"/>
                      <a:pt x="1385733" y="1015029"/>
                      <a:pt x="1340896" y="1015029"/>
                    </a:cubicBezTo>
                    <a:lnTo>
                      <a:pt x="81185" y="1015029"/>
                    </a:lnTo>
                    <a:cubicBezTo>
                      <a:pt x="36348" y="1015029"/>
                      <a:pt x="0" y="978682"/>
                      <a:pt x="0" y="933844"/>
                    </a:cubicBezTo>
                    <a:lnTo>
                      <a:pt x="0" y="81185"/>
                    </a:lnTo>
                    <a:cubicBezTo>
                      <a:pt x="0" y="36348"/>
                      <a:pt x="36348" y="0"/>
                      <a:pt x="81185" y="0"/>
                    </a:cubicBezTo>
                    <a:close/>
                  </a:path>
                </a:pathLst>
              </a:custGeom>
              <a:solidFill>
                <a:srgbClr val="B9DBEE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0"/>
                <a:ext cx="1422081" cy="1015029"/>
              </a:xfrm>
              <a:prstGeom prst="rect">
                <a:avLst/>
              </a:prstGeom>
            </p:spPr>
            <p:txBody>
              <a:bodyPr lIns="45757" tIns="45757" rIns="45757" bIns="45757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1316" y="0"/>
              <a:ext cx="6484589" cy="2633381"/>
              <a:chOff x="0" y="0"/>
              <a:chExt cx="1422081" cy="577505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422081" cy="577505"/>
              </a:xfrm>
              <a:custGeom>
                <a:avLst/>
                <a:gdLst/>
                <a:ahLst/>
                <a:cxnLst/>
                <a:rect l="l" t="t" r="r" b="b"/>
                <a:pathLst>
                  <a:path w="1422081" h="577505">
                    <a:moveTo>
                      <a:pt x="81185" y="0"/>
                    </a:moveTo>
                    <a:lnTo>
                      <a:pt x="1340896" y="0"/>
                    </a:lnTo>
                    <a:cubicBezTo>
                      <a:pt x="1385733" y="0"/>
                      <a:pt x="1422081" y="36348"/>
                      <a:pt x="1422081" y="81185"/>
                    </a:cubicBezTo>
                    <a:lnTo>
                      <a:pt x="1422081" y="496320"/>
                    </a:lnTo>
                    <a:cubicBezTo>
                      <a:pt x="1422081" y="541157"/>
                      <a:pt x="1385733" y="577505"/>
                      <a:pt x="1340896" y="577505"/>
                    </a:cubicBezTo>
                    <a:lnTo>
                      <a:pt x="81185" y="577505"/>
                    </a:lnTo>
                    <a:cubicBezTo>
                      <a:pt x="36348" y="577505"/>
                      <a:pt x="0" y="541157"/>
                      <a:pt x="0" y="496320"/>
                    </a:cubicBezTo>
                    <a:lnTo>
                      <a:pt x="0" y="81185"/>
                    </a:lnTo>
                    <a:cubicBezTo>
                      <a:pt x="0" y="36348"/>
                      <a:pt x="36348" y="0"/>
                      <a:pt x="81185" y="0"/>
                    </a:cubicBezTo>
                    <a:close/>
                  </a:path>
                </a:pathLst>
              </a:custGeom>
              <a:solidFill>
                <a:srgbClr val="0070C0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0"/>
                <a:ext cx="1422081" cy="577505"/>
              </a:xfrm>
              <a:prstGeom prst="rect">
                <a:avLst/>
              </a:prstGeom>
            </p:spPr>
            <p:txBody>
              <a:bodyPr lIns="45757" tIns="45757" rIns="45757" bIns="45757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1316" y="868349"/>
              <a:ext cx="6483273" cy="3040525"/>
              <a:chOff x="0" y="0"/>
              <a:chExt cx="1280647" cy="600598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280647" cy="600598"/>
              </a:xfrm>
              <a:custGeom>
                <a:avLst/>
                <a:gdLst/>
                <a:ahLst/>
                <a:cxnLst/>
                <a:rect l="l" t="t" r="r" b="b"/>
                <a:pathLst>
                  <a:path w="1280647" h="600598">
                    <a:moveTo>
                      <a:pt x="0" y="0"/>
                    </a:moveTo>
                    <a:lnTo>
                      <a:pt x="1280647" y="0"/>
                    </a:lnTo>
                    <a:lnTo>
                      <a:pt x="1280647" y="600598"/>
                    </a:lnTo>
                    <a:lnTo>
                      <a:pt x="0" y="600598"/>
                    </a:lnTo>
                    <a:close/>
                  </a:path>
                </a:pathLst>
              </a:custGeom>
              <a:solidFill>
                <a:srgbClr val="B9DBEE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0"/>
                <a:ext cx="1280647" cy="6005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</p:grpSp>
      <p:grpSp>
        <p:nvGrpSpPr>
          <p:cNvPr id="53" name="Group 53"/>
          <p:cNvGrpSpPr/>
          <p:nvPr/>
        </p:nvGrpSpPr>
        <p:grpSpPr>
          <a:xfrm>
            <a:off x="1763487" y="5963265"/>
            <a:ext cx="14786588" cy="1967977"/>
            <a:chOff x="0" y="0"/>
            <a:chExt cx="3894410" cy="518315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3894410" cy="518315"/>
            </a:xfrm>
            <a:custGeom>
              <a:avLst/>
              <a:gdLst/>
              <a:ahLst/>
              <a:cxnLst/>
              <a:rect l="l" t="t" r="r" b="b"/>
              <a:pathLst>
                <a:path w="3894410" h="518315">
                  <a:moveTo>
                    <a:pt x="26702" y="0"/>
                  </a:moveTo>
                  <a:lnTo>
                    <a:pt x="3867708" y="0"/>
                  </a:lnTo>
                  <a:cubicBezTo>
                    <a:pt x="3874789" y="0"/>
                    <a:pt x="3881581" y="2813"/>
                    <a:pt x="3886589" y="7821"/>
                  </a:cubicBezTo>
                  <a:cubicBezTo>
                    <a:pt x="3891597" y="12829"/>
                    <a:pt x="3894410" y="19621"/>
                    <a:pt x="3894410" y="26702"/>
                  </a:cubicBezTo>
                  <a:lnTo>
                    <a:pt x="3894410" y="491613"/>
                  </a:lnTo>
                  <a:cubicBezTo>
                    <a:pt x="3894410" y="498694"/>
                    <a:pt x="3891597" y="505486"/>
                    <a:pt x="3886589" y="510494"/>
                  </a:cubicBezTo>
                  <a:cubicBezTo>
                    <a:pt x="3881581" y="515502"/>
                    <a:pt x="3874789" y="518315"/>
                    <a:pt x="3867708" y="518315"/>
                  </a:cubicBezTo>
                  <a:lnTo>
                    <a:pt x="26702" y="518315"/>
                  </a:lnTo>
                  <a:cubicBezTo>
                    <a:pt x="19621" y="518315"/>
                    <a:pt x="12829" y="515502"/>
                    <a:pt x="7821" y="510494"/>
                  </a:cubicBezTo>
                  <a:cubicBezTo>
                    <a:pt x="2813" y="505486"/>
                    <a:pt x="0" y="498694"/>
                    <a:pt x="0" y="491613"/>
                  </a:cubicBezTo>
                  <a:lnTo>
                    <a:pt x="0" y="26702"/>
                  </a:lnTo>
                  <a:cubicBezTo>
                    <a:pt x="0" y="19621"/>
                    <a:pt x="2813" y="12829"/>
                    <a:pt x="7821" y="7821"/>
                  </a:cubicBezTo>
                  <a:cubicBezTo>
                    <a:pt x="12829" y="2813"/>
                    <a:pt x="19621" y="0"/>
                    <a:pt x="26702" y="0"/>
                  </a:cubicBezTo>
                  <a:close/>
                </a:path>
              </a:pathLst>
            </a:custGeom>
            <a:solidFill>
              <a:srgbClr val="767676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0"/>
              <a:ext cx="3894410" cy="518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763487" y="6630015"/>
            <a:ext cx="14786588" cy="1301227"/>
            <a:chOff x="0" y="0"/>
            <a:chExt cx="3894410" cy="34271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3894410" cy="342710"/>
            </a:xfrm>
            <a:custGeom>
              <a:avLst/>
              <a:gdLst/>
              <a:ahLst/>
              <a:cxnLst/>
              <a:rect l="l" t="t" r="r" b="b"/>
              <a:pathLst>
                <a:path w="3894410" h="342710">
                  <a:moveTo>
                    <a:pt x="0" y="0"/>
                  </a:moveTo>
                  <a:lnTo>
                    <a:pt x="3894410" y="0"/>
                  </a:lnTo>
                  <a:lnTo>
                    <a:pt x="3894410" y="342710"/>
                  </a:lnTo>
                  <a:lnTo>
                    <a:pt x="0" y="342710"/>
                  </a:lnTo>
                  <a:close/>
                </a:path>
              </a:pathLst>
            </a:custGeom>
            <a:solidFill>
              <a:srgbClr val="ACB8C0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0"/>
              <a:ext cx="3894410" cy="342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3483014" y="-78408"/>
            <a:ext cx="11101169" cy="1191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26"/>
              </a:lnSpc>
            </a:pPr>
            <a:r>
              <a:rPr lang="en-US" sz="6661" b="1" dirty="0">
                <a:solidFill>
                  <a:srgbClr val="00000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FEASIBILITY AND VIABILITY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91074" y="2145065"/>
            <a:ext cx="4082161" cy="33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" sz="2000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 Analysis of the feasibility of the Idea</a:t>
            </a:r>
            <a:endParaRPr lang="en-US" sz="2000" b="1" dirty="0">
              <a:solidFill>
                <a:schemeClr val="bg1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5747842" y="2114996"/>
            <a:ext cx="6875880" cy="386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 Potential Challenges &amp; Risks</a:t>
            </a:r>
            <a:endParaRPr lang="en-US" b="1" dirty="0">
              <a:solidFill>
                <a:schemeClr val="bg1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2880127" y="2143326"/>
            <a:ext cx="3927621" cy="707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 Strategies for Overcoming These Challenges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endParaRPr lang="en-US" b="1" dirty="0">
              <a:solidFill>
                <a:schemeClr val="bg1"/>
              </a:solidFill>
              <a:latin typeface="Libre Franklin Bold"/>
              <a:ea typeface="Libre Franklin Bold"/>
              <a:cs typeface="Libre Franklin Bold"/>
              <a:sym typeface="Libre Franklin Bold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1941141" y="6716431"/>
            <a:ext cx="6386587" cy="414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9"/>
              </a:lnSpc>
              <a:spcBef>
                <a:spcPct val="0"/>
              </a:spcBef>
            </a:pPr>
            <a:r>
              <a:rPr lang="en-US" sz="2449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● STUDIA provides conflict free scheduling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949512" y="7301901"/>
            <a:ext cx="12756431" cy="414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9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● STUDIA works across </a:t>
            </a:r>
            <a:r>
              <a:rPr lang="en-US" sz="244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all departments</a:t>
            </a:r>
            <a:r>
              <a:rPr lang="en-US" sz="2449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and it is easily accessible to multishift colleges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949512" y="7883617"/>
            <a:ext cx="13874502" cy="414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9"/>
              </a:lnSpc>
              <a:spcBef>
                <a:spcPct val="0"/>
              </a:spcBef>
            </a:pPr>
            <a:r>
              <a:rPr lang="en-US" sz="2449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● STUDIA solves the issues of time </a:t>
            </a:r>
            <a:r>
              <a:rPr lang="en-US" sz="244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(lag,</a:t>
            </a:r>
            <a:r>
              <a:rPr lang="en-US" sz="2449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2449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and slow processing)</a:t>
            </a:r>
            <a:r>
              <a:rPr lang="en-US" sz="2449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that we found on many platforms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676936" y="8476807"/>
            <a:ext cx="10718922" cy="402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9"/>
              </a:lnSpc>
              <a:spcBef>
                <a:spcPct val="0"/>
              </a:spcBef>
            </a:pPr>
            <a:r>
              <a:rPr lang="en-US" sz="2449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● STUDIA has a special admin access which can control whole website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6723508" y="3306354"/>
            <a:ext cx="209662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  <a:spcBef>
                <a:spcPct val="0"/>
              </a:spcBef>
            </a:pPr>
            <a:endParaRPr lang="en-US" sz="1650" b="1" dirty="0">
              <a:solidFill>
                <a:srgbClr val="000000"/>
              </a:solidFill>
              <a:latin typeface="Libre Franklin Bold"/>
              <a:ea typeface="Libre Franklin Bold"/>
              <a:cs typeface="Libre Franklin Bold"/>
              <a:sym typeface="Libre Franklin Bold"/>
            </a:endParaRPr>
          </a:p>
        </p:txBody>
      </p:sp>
      <p:sp>
        <p:nvSpPr>
          <p:cNvPr id="75" name="TextBox 75"/>
          <p:cNvSpPr txBox="1"/>
          <p:nvPr/>
        </p:nvSpPr>
        <p:spPr>
          <a:xfrm>
            <a:off x="6817110" y="6077565"/>
            <a:ext cx="4868912" cy="42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245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UNIQUE SELLING POINT ( USP ) 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015696" y="2720824"/>
            <a:ext cx="5262243" cy="2759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304800">
              <a:spcBef>
                <a:spcPts val="1600"/>
              </a:spcBef>
              <a:buClr>
                <a:srgbClr val="374151"/>
              </a:buClr>
              <a:buSzPts val="1200"/>
              <a:buChar char="●"/>
            </a:pPr>
            <a:r>
              <a:rPr lang="en-US" dirty="0"/>
              <a:t>Available Technology and AI/Optimization Readiness</a:t>
            </a:r>
          </a:p>
          <a:p>
            <a:pPr marL="457200" lvl="0" indent="-304800">
              <a:spcBef>
                <a:spcPts val="1600"/>
              </a:spcBef>
              <a:buClr>
                <a:srgbClr val="374151"/>
              </a:buClr>
              <a:buSzPts val="1200"/>
              <a:buChar char="●"/>
            </a:pPr>
            <a:r>
              <a:rPr lang="en-US" dirty="0"/>
              <a:t>Integration Capability and Scalability</a:t>
            </a:r>
          </a:p>
          <a:p>
            <a:pPr marL="457200" lvl="0" indent="-304800">
              <a:spcBef>
                <a:spcPts val="1600"/>
              </a:spcBef>
              <a:buClr>
                <a:srgbClr val="374151"/>
              </a:buClr>
              <a:buSzPts val="1200"/>
              <a:buChar char="●"/>
            </a:pPr>
            <a:r>
              <a:rPr lang="en-US" dirty="0"/>
              <a:t>Real-Time Adaptability and Ease of Use</a:t>
            </a:r>
          </a:p>
          <a:p>
            <a:pPr marL="457200" lvl="0" indent="-304800">
              <a:spcBef>
                <a:spcPts val="1600"/>
              </a:spcBef>
              <a:buClr>
                <a:srgbClr val="374151"/>
              </a:buClr>
              <a:buSzPts val="1200"/>
              <a:buChar char="●"/>
            </a:pPr>
            <a:r>
              <a:rPr lang="en-US" dirty="0"/>
              <a:t>Decision-Making</a:t>
            </a:r>
          </a:p>
          <a:p>
            <a:pPr marL="457200" lvl="0" indent="-304800">
              <a:spcBef>
                <a:spcPts val="1600"/>
              </a:spcBef>
              <a:buClr>
                <a:srgbClr val="374151"/>
              </a:buClr>
              <a:buSzPts val="1200"/>
              <a:buChar char="●"/>
            </a:pPr>
            <a:r>
              <a:rPr lang="en-US" dirty="0"/>
              <a:t>Cost-Benefit Ratio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algn="l"/>
            <a:endParaRPr lang="en-US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F9E1E36-1B02-18B2-C266-931FA7A223F9}"/>
              </a:ext>
            </a:extLst>
          </p:cNvPr>
          <p:cNvSpPr txBox="1"/>
          <p:nvPr/>
        </p:nvSpPr>
        <p:spPr>
          <a:xfrm>
            <a:off x="6787682" y="2644128"/>
            <a:ext cx="4567150" cy="2780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04800">
              <a:spcBef>
                <a:spcPts val="1600"/>
              </a:spcBef>
              <a:buClr>
                <a:srgbClr val="374151"/>
              </a:buClr>
              <a:buSzPts val="1200"/>
              <a:buChar char="●"/>
            </a:pPr>
            <a:r>
              <a:rPr lang="en-US" sz="1800" dirty="0"/>
              <a:t>Data Accuracy &amp; Completeness</a:t>
            </a:r>
          </a:p>
          <a:p>
            <a:pPr marL="457200" lvl="0" indent="-304800">
              <a:spcBef>
                <a:spcPts val="1600"/>
              </a:spcBef>
              <a:buClr>
                <a:srgbClr val="374151"/>
              </a:buClr>
              <a:buSzPts val="1200"/>
              <a:buChar char="●"/>
            </a:pPr>
            <a:r>
              <a:rPr lang="en-US" sz="1800" dirty="0"/>
              <a:t>Algorithmic Complexity</a:t>
            </a:r>
          </a:p>
          <a:p>
            <a:pPr marL="457200" lvl="0" indent="-304800">
              <a:spcBef>
                <a:spcPts val="1600"/>
              </a:spcBef>
              <a:buClr>
                <a:srgbClr val="374151"/>
              </a:buClr>
              <a:buSzPts val="1200"/>
              <a:buChar char="●"/>
            </a:pPr>
            <a:r>
              <a:rPr lang="en-US" sz="1800" dirty="0"/>
              <a:t>Real-Time Adaptability</a:t>
            </a:r>
          </a:p>
          <a:p>
            <a:pPr marL="457200" lvl="0" indent="-304800">
              <a:spcBef>
                <a:spcPts val="1600"/>
              </a:spcBef>
              <a:buClr>
                <a:srgbClr val="374151"/>
              </a:buClr>
              <a:buSzPts val="1200"/>
              <a:buChar char="●"/>
            </a:pPr>
            <a:r>
              <a:rPr lang="en-US" sz="1800" dirty="0"/>
              <a:t>Scalability Issues</a:t>
            </a:r>
          </a:p>
          <a:p>
            <a:pPr marL="457200" lvl="0" indent="-304800">
              <a:spcBef>
                <a:spcPts val="1600"/>
              </a:spcBef>
              <a:buClr>
                <a:srgbClr val="374151"/>
              </a:buClr>
              <a:buSzPts val="1200"/>
              <a:buChar char="●"/>
            </a:pPr>
            <a:r>
              <a:rPr lang="en-US" sz="1800" dirty="0"/>
              <a:t>Integration with Existing Systems</a:t>
            </a:r>
          </a:p>
          <a:p>
            <a:pPr marL="457200" lvl="0" indent="-304800">
              <a:spcBef>
                <a:spcPts val="1600"/>
              </a:spcBef>
              <a:buClr>
                <a:srgbClr val="374151"/>
              </a:buClr>
              <a:buSzPts val="1200"/>
              <a:buChar char="●"/>
            </a:pPr>
            <a:r>
              <a:rPr lang="en-US" sz="1800" dirty="0"/>
              <a:t>Security &amp; Access Risk</a:t>
            </a:r>
            <a:endParaRPr lang="en-US" sz="1800" dirty="0">
              <a:solidFill>
                <a:srgbClr val="37415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DFD8126-6C38-118E-DB73-B80FEC356A11}"/>
              </a:ext>
            </a:extLst>
          </p:cNvPr>
          <p:cNvSpPr txBox="1"/>
          <p:nvPr/>
        </p:nvSpPr>
        <p:spPr>
          <a:xfrm>
            <a:off x="12605520" y="2627302"/>
            <a:ext cx="4567150" cy="2780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04800">
              <a:spcBef>
                <a:spcPts val="1600"/>
              </a:spcBef>
              <a:buClr>
                <a:srgbClr val="374151"/>
              </a:buClr>
              <a:buSzPts val="1200"/>
              <a:buChar char="●"/>
            </a:pPr>
            <a:r>
              <a:rPr lang="en-US" sz="1800" dirty="0"/>
              <a:t>Dynamic and Adaptive Scheduling</a:t>
            </a:r>
          </a:p>
          <a:p>
            <a:pPr marL="457200" lvl="0" indent="-304800">
              <a:spcBef>
                <a:spcPts val="1600"/>
              </a:spcBef>
              <a:buClr>
                <a:srgbClr val="374151"/>
              </a:buClr>
              <a:buSzPts val="1200"/>
              <a:buChar char="●"/>
            </a:pPr>
            <a:r>
              <a:rPr lang="en-US" sz="1800" dirty="0"/>
              <a:t>Infrastructure Optimization</a:t>
            </a:r>
          </a:p>
          <a:p>
            <a:pPr marL="457200" lvl="0" indent="-304800">
              <a:spcBef>
                <a:spcPts val="1600"/>
              </a:spcBef>
              <a:buClr>
                <a:srgbClr val="374151"/>
              </a:buClr>
              <a:buSzPts val="1200"/>
              <a:buChar char="●"/>
            </a:pPr>
            <a:r>
              <a:rPr lang="en-US" sz="1800" dirty="0"/>
              <a:t>Scalable and Web-Based Platform</a:t>
            </a:r>
          </a:p>
          <a:p>
            <a:pPr marL="457200" lvl="0" indent="-304800">
              <a:spcBef>
                <a:spcPts val="1600"/>
              </a:spcBef>
              <a:buClr>
                <a:srgbClr val="374151"/>
              </a:buClr>
              <a:buSzPts val="1200"/>
              <a:buChar char="●"/>
            </a:pPr>
            <a:r>
              <a:rPr lang="en-US" sz="1800" dirty="0"/>
              <a:t>Student-Centric Flexibility</a:t>
            </a:r>
          </a:p>
          <a:p>
            <a:pPr marL="457200" lvl="0" indent="-304800">
              <a:spcBef>
                <a:spcPts val="1600"/>
              </a:spcBef>
              <a:buClr>
                <a:srgbClr val="374151"/>
              </a:buClr>
              <a:buSzPts val="1200"/>
              <a:buChar char="●"/>
            </a:pPr>
            <a:r>
              <a:rPr lang="en-US" sz="1800" dirty="0"/>
              <a:t>Data-Driven Decision Making</a:t>
            </a:r>
          </a:p>
          <a:p>
            <a:pPr marL="457200" lvl="0" indent="-304800">
              <a:spcBef>
                <a:spcPts val="1600"/>
              </a:spcBef>
              <a:buClr>
                <a:srgbClr val="374151"/>
              </a:buClr>
              <a:buSzPts val="1200"/>
              <a:buChar char="●"/>
            </a:pPr>
            <a:r>
              <a:rPr lang="en-US" sz="1800" dirty="0"/>
              <a:t>Workload Balancing for Faculty</a:t>
            </a:r>
            <a:endParaRPr lang="en-US" sz="1800" dirty="0"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340" y="38519"/>
            <a:ext cx="1538952" cy="1434577"/>
            <a:chOff x="0" y="0"/>
            <a:chExt cx="1433665" cy="1433665"/>
          </a:xfrm>
        </p:grpSpPr>
        <p:sp>
          <p:nvSpPr>
            <p:cNvPr id="3" name="Freeform 3" descr="A logo of a company  AI-generated content may be incorrect."/>
            <p:cNvSpPr/>
            <p:nvPr/>
          </p:nvSpPr>
          <p:spPr>
            <a:xfrm>
              <a:off x="0" y="0"/>
              <a:ext cx="1433703" cy="1433703"/>
            </a:xfrm>
            <a:custGeom>
              <a:avLst/>
              <a:gdLst/>
              <a:ahLst/>
              <a:cxnLst/>
              <a:rect l="l" t="t" r="r" b="b"/>
              <a:pathLst>
                <a:path w="1433703" h="1433703">
                  <a:moveTo>
                    <a:pt x="0" y="0"/>
                  </a:moveTo>
                  <a:lnTo>
                    <a:pt x="1433703" y="0"/>
                  </a:lnTo>
                  <a:lnTo>
                    <a:pt x="1433703" y="1433703"/>
                  </a:lnTo>
                  <a:lnTo>
                    <a:pt x="0" y="14337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2" b="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5727680" y="102565"/>
            <a:ext cx="2350960" cy="1146334"/>
            <a:chOff x="0" y="0"/>
            <a:chExt cx="3134613" cy="1528445"/>
          </a:xfrm>
        </p:grpSpPr>
        <p:sp>
          <p:nvSpPr>
            <p:cNvPr id="5" name="Freeform 5" descr="A green light bulb with text  AI-generated content may be incorrect."/>
            <p:cNvSpPr/>
            <p:nvPr/>
          </p:nvSpPr>
          <p:spPr>
            <a:xfrm>
              <a:off x="0" y="0"/>
              <a:ext cx="3134614" cy="1528445"/>
            </a:xfrm>
            <a:custGeom>
              <a:avLst/>
              <a:gdLst/>
              <a:ahLst/>
              <a:cxnLst/>
              <a:rect l="l" t="t" r="r" b="b"/>
              <a:pathLst>
                <a:path w="3134614" h="1528445">
                  <a:moveTo>
                    <a:pt x="0" y="0"/>
                  </a:moveTo>
                  <a:lnTo>
                    <a:pt x="3134614" y="0"/>
                  </a:lnTo>
                  <a:lnTo>
                    <a:pt x="3134614" y="1528445"/>
                  </a:lnTo>
                  <a:lnTo>
                    <a:pt x="0" y="1528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121" b="-212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314941" y="5814966"/>
            <a:ext cx="4709295" cy="4709295"/>
            <a:chOff x="0" y="0"/>
            <a:chExt cx="6279060" cy="62790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79007" cy="6279007"/>
            </a:xfrm>
            <a:custGeom>
              <a:avLst/>
              <a:gdLst/>
              <a:ahLst/>
              <a:cxnLst/>
              <a:rect l="l" t="t" r="r" b="b"/>
              <a:pathLst>
                <a:path w="6279007" h="6279007">
                  <a:moveTo>
                    <a:pt x="0" y="0"/>
                  </a:moveTo>
                  <a:lnTo>
                    <a:pt x="6279007" y="0"/>
                  </a:lnTo>
                  <a:lnTo>
                    <a:pt x="6279007" y="6279007"/>
                  </a:lnTo>
                  <a:lnTo>
                    <a:pt x="0" y="6279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250081" y="852654"/>
            <a:ext cx="3774156" cy="2218817"/>
          </a:xfrm>
          <a:custGeom>
            <a:avLst/>
            <a:gdLst/>
            <a:ahLst/>
            <a:cxnLst/>
            <a:rect l="l" t="t" r="r" b="b"/>
            <a:pathLst>
              <a:path w="3774156" h="2218817">
                <a:moveTo>
                  <a:pt x="0" y="0"/>
                </a:moveTo>
                <a:lnTo>
                  <a:pt x="3774156" y="0"/>
                </a:lnTo>
                <a:lnTo>
                  <a:pt x="3774156" y="2218817"/>
                </a:lnTo>
                <a:lnTo>
                  <a:pt x="0" y="22188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3071471"/>
            <a:ext cx="3197445" cy="3197445"/>
            <a:chOff x="0" y="0"/>
            <a:chExt cx="4263260" cy="42632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63263" cy="4263263"/>
            </a:xfrm>
            <a:custGeom>
              <a:avLst/>
              <a:gdLst/>
              <a:ahLst/>
              <a:cxnLst/>
              <a:rect l="l" t="t" r="r" b="b"/>
              <a:pathLst>
                <a:path w="4263263" h="4263263">
                  <a:moveTo>
                    <a:pt x="0" y="0"/>
                  </a:moveTo>
                  <a:lnTo>
                    <a:pt x="4263263" y="0"/>
                  </a:lnTo>
                  <a:lnTo>
                    <a:pt x="4263263" y="4263263"/>
                  </a:lnTo>
                  <a:lnTo>
                    <a:pt x="0" y="4263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58601" y="3651721"/>
            <a:ext cx="2783730" cy="101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sz="2819" dirty="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How will this help us?</a:t>
            </a:r>
          </a:p>
        </p:txBody>
      </p:sp>
      <p:sp>
        <p:nvSpPr>
          <p:cNvPr id="12" name="Freeform 12"/>
          <p:cNvSpPr/>
          <p:nvPr/>
        </p:nvSpPr>
        <p:spPr>
          <a:xfrm>
            <a:off x="3981184" y="2680383"/>
            <a:ext cx="3945406" cy="2319495"/>
          </a:xfrm>
          <a:custGeom>
            <a:avLst/>
            <a:gdLst/>
            <a:ahLst/>
            <a:cxnLst/>
            <a:rect l="l" t="t" r="r" b="b"/>
            <a:pathLst>
              <a:path w="3945406" h="2319495">
                <a:moveTo>
                  <a:pt x="0" y="0"/>
                </a:moveTo>
                <a:lnTo>
                  <a:pt x="3945406" y="0"/>
                </a:lnTo>
                <a:lnTo>
                  <a:pt x="3945406" y="2319495"/>
                </a:lnTo>
                <a:lnTo>
                  <a:pt x="0" y="2319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369844" y="5159507"/>
            <a:ext cx="3774156" cy="2218817"/>
          </a:xfrm>
          <a:custGeom>
            <a:avLst/>
            <a:gdLst/>
            <a:ahLst/>
            <a:cxnLst/>
            <a:rect l="l" t="t" r="r" b="b"/>
            <a:pathLst>
              <a:path w="3774156" h="2218817">
                <a:moveTo>
                  <a:pt x="0" y="0"/>
                </a:moveTo>
                <a:lnTo>
                  <a:pt x="3774156" y="0"/>
                </a:lnTo>
                <a:lnTo>
                  <a:pt x="3774156" y="2218817"/>
                </a:lnTo>
                <a:lnTo>
                  <a:pt x="0" y="22188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369844" y="7881048"/>
            <a:ext cx="3774156" cy="2218817"/>
          </a:xfrm>
          <a:custGeom>
            <a:avLst/>
            <a:gdLst/>
            <a:ahLst/>
            <a:cxnLst/>
            <a:rect l="l" t="t" r="r" b="b"/>
            <a:pathLst>
              <a:path w="3774156" h="2218817">
                <a:moveTo>
                  <a:pt x="0" y="0"/>
                </a:moveTo>
                <a:lnTo>
                  <a:pt x="3774156" y="0"/>
                </a:lnTo>
                <a:lnTo>
                  <a:pt x="3774156" y="2218817"/>
                </a:lnTo>
                <a:lnTo>
                  <a:pt x="0" y="22188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190381" y="10284900"/>
            <a:ext cx="3688009" cy="3515133"/>
          </a:xfrm>
          <a:custGeom>
            <a:avLst/>
            <a:gdLst/>
            <a:ahLst/>
            <a:cxnLst/>
            <a:rect l="l" t="t" r="r" b="b"/>
            <a:pathLst>
              <a:path w="3688009" h="3515133">
                <a:moveTo>
                  <a:pt x="0" y="0"/>
                </a:moveTo>
                <a:lnTo>
                  <a:pt x="3688009" y="0"/>
                </a:lnTo>
                <a:lnTo>
                  <a:pt x="3688009" y="3515133"/>
                </a:lnTo>
                <a:lnTo>
                  <a:pt x="0" y="351513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3224276" y="1274147"/>
            <a:ext cx="4889500" cy="2992210"/>
            <a:chOff x="0" y="0"/>
            <a:chExt cx="6085643" cy="3724210"/>
          </a:xfrm>
        </p:grpSpPr>
        <p:sp>
          <p:nvSpPr>
            <p:cNvPr id="17" name="Freeform 17"/>
            <p:cNvSpPr/>
            <p:nvPr/>
          </p:nvSpPr>
          <p:spPr>
            <a:xfrm>
              <a:off x="17647" y="18362"/>
              <a:ext cx="6050395" cy="3687350"/>
            </a:xfrm>
            <a:custGeom>
              <a:avLst/>
              <a:gdLst/>
              <a:ahLst/>
              <a:cxnLst/>
              <a:rect l="l" t="t" r="r" b="b"/>
              <a:pathLst>
                <a:path w="6050395" h="3687350">
                  <a:moveTo>
                    <a:pt x="0" y="1843675"/>
                  </a:moveTo>
                  <a:lnTo>
                    <a:pt x="889627" y="0"/>
                  </a:lnTo>
                  <a:lnTo>
                    <a:pt x="5160767" y="0"/>
                  </a:lnTo>
                  <a:lnTo>
                    <a:pt x="6050395" y="1843675"/>
                  </a:lnTo>
                  <a:lnTo>
                    <a:pt x="5160767" y="3687350"/>
                  </a:lnTo>
                  <a:lnTo>
                    <a:pt x="889627" y="36873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-635" y="0"/>
              <a:ext cx="6086956" cy="3724212"/>
            </a:xfrm>
            <a:custGeom>
              <a:avLst/>
              <a:gdLst/>
              <a:ahLst/>
              <a:cxnLst/>
              <a:rect l="l" t="t" r="r" b="b"/>
              <a:pathLst>
                <a:path w="6086956" h="3724212">
                  <a:moveTo>
                    <a:pt x="2493" y="1853891"/>
                  </a:moveTo>
                  <a:lnTo>
                    <a:pt x="892120" y="10217"/>
                  </a:lnTo>
                  <a:cubicBezTo>
                    <a:pt x="895172" y="4004"/>
                    <a:pt x="901275" y="0"/>
                    <a:pt x="907909" y="0"/>
                  </a:cubicBezTo>
                  <a:lnTo>
                    <a:pt x="5179049" y="0"/>
                  </a:lnTo>
                  <a:cubicBezTo>
                    <a:pt x="5185683" y="0"/>
                    <a:pt x="5191919" y="3866"/>
                    <a:pt x="5194838" y="10217"/>
                  </a:cubicBezTo>
                  <a:lnTo>
                    <a:pt x="6084465" y="1853891"/>
                  </a:lnTo>
                  <a:cubicBezTo>
                    <a:pt x="6086956" y="1859138"/>
                    <a:pt x="6086956" y="1865212"/>
                    <a:pt x="6084465" y="1870459"/>
                  </a:cubicBezTo>
                  <a:lnTo>
                    <a:pt x="5194838" y="3713996"/>
                  </a:lnTo>
                  <a:cubicBezTo>
                    <a:pt x="5191786" y="3720209"/>
                    <a:pt x="5185683" y="3724212"/>
                    <a:pt x="5179049" y="3724212"/>
                  </a:cubicBezTo>
                  <a:lnTo>
                    <a:pt x="907909" y="3724212"/>
                  </a:lnTo>
                  <a:cubicBezTo>
                    <a:pt x="901275" y="3724212"/>
                    <a:pt x="895039" y="3720347"/>
                    <a:pt x="892120" y="3713996"/>
                  </a:cubicBezTo>
                  <a:lnTo>
                    <a:pt x="2493" y="1870321"/>
                  </a:lnTo>
                  <a:cubicBezTo>
                    <a:pt x="0" y="1865074"/>
                    <a:pt x="0" y="1859000"/>
                    <a:pt x="2493" y="1853754"/>
                  </a:cubicBezTo>
                  <a:moveTo>
                    <a:pt x="34071" y="1870321"/>
                  </a:moveTo>
                  <a:lnTo>
                    <a:pt x="18282" y="1862037"/>
                  </a:lnTo>
                  <a:lnTo>
                    <a:pt x="34071" y="1853754"/>
                  </a:lnTo>
                  <a:lnTo>
                    <a:pt x="923698" y="3697567"/>
                  </a:lnTo>
                  <a:lnTo>
                    <a:pt x="907909" y="3705850"/>
                  </a:lnTo>
                  <a:lnTo>
                    <a:pt x="907909" y="3687488"/>
                  </a:lnTo>
                  <a:lnTo>
                    <a:pt x="5179049" y="3687488"/>
                  </a:lnTo>
                  <a:lnTo>
                    <a:pt x="5179049" y="3705850"/>
                  </a:lnTo>
                  <a:lnTo>
                    <a:pt x="5163260" y="3697567"/>
                  </a:lnTo>
                  <a:lnTo>
                    <a:pt x="6052887" y="1853892"/>
                  </a:lnTo>
                  <a:lnTo>
                    <a:pt x="6068677" y="1862175"/>
                  </a:lnTo>
                  <a:lnTo>
                    <a:pt x="6052887" y="1870459"/>
                  </a:lnTo>
                  <a:lnTo>
                    <a:pt x="5163260" y="26646"/>
                  </a:lnTo>
                  <a:lnTo>
                    <a:pt x="5179049" y="18362"/>
                  </a:lnTo>
                  <a:lnTo>
                    <a:pt x="5179049" y="36862"/>
                  </a:lnTo>
                  <a:lnTo>
                    <a:pt x="907909" y="36862"/>
                  </a:lnTo>
                  <a:lnTo>
                    <a:pt x="907909" y="18362"/>
                  </a:lnTo>
                  <a:lnTo>
                    <a:pt x="923698" y="26646"/>
                  </a:lnTo>
                  <a:lnTo>
                    <a:pt x="34071" y="1870321"/>
                  </a:lnTo>
                  <a:close/>
                </a:path>
              </a:pathLst>
            </a:custGeom>
            <a:solidFill>
              <a:srgbClr val="002060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426170" y="1388300"/>
            <a:ext cx="3542550" cy="113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  <a:spcBef>
                <a:spcPct val="0"/>
              </a:spcBef>
            </a:pPr>
            <a:r>
              <a:rPr lang="en-US" sz="2450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Al-driven scheduling without manual clashes</a:t>
            </a:r>
          </a:p>
          <a:p>
            <a:pPr algn="ctr">
              <a:lnSpc>
                <a:spcPts val="2310"/>
              </a:lnSpc>
              <a:spcBef>
                <a:spcPct val="0"/>
              </a:spcBef>
            </a:pPr>
            <a:endParaRPr lang="en-US" sz="2450" b="1">
              <a:solidFill>
                <a:srgbClr val="000000"/>
              </a:solidFill>
              <a:latin typeface="Libre Franklin Bold"/>
              <a:ea typeface="Libre Franklin Bold"/>
              <a:cs typeface="Libre Franklin Bold"/>
              <a:sym typeface="Libre Franklin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410176" y="3137030"/>
            <a:ext cx="3167967" cy="2037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8"/>
              </a:lnSpc>
              <a:spcBef>
                <a:spcPct val="0"/>
              </a:spcBef>
            </a:pPr>
            <a:r>
              <a:rPr lang="en-US" sz="2306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Real-time adaptability to changes (faculty availability, room changes)</a:t>
            </a:r>
          </a:p>
          <a:p>
            <a:pPr algn="ctr">
              <a:lnSpc>
                <a:spcPts val="3228"/>
              </a:lnSpc>
              <a:spcBef>
                <a:spcPct val="0"/>
              </a:spcBef>
            </a:pPr>
            <a:endParaRPr lang="en-US" sz="2306" b="1">
              <a:solidFill>
                <a:srgbClr val="000000"/>
              </a:solidFill>
              <a:latin typeface="Libre Franklin Bold"/>
              <a:ea typeface="Libre Franklin Bold"/>
              <a:cs typeface="Libre Franklin Bold"/>
              <a:sym typeface="Libre Franklin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710423" y="5439612"/>
            <a:ext cx="3167967" cy="212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  <a:spcBef>
                <a:spcPct val="0"/>
              </a:spcBef>
            </a:pPr>
            <a:r>
              <a:rPr lang="en-US" sz="2450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Enhances satisfaction and reduces timetable stress.</a:t>
            </a:r>
          </a:p>
          <a:p>
            <a:pPr algn="ctr">
              <a:lnSpc>
                <a:spcPts val="3430"/>
              </a:lnSpc>
              <a:spcBef>
                <a:spcPct val="0"/>
              </a:spcBef>
            </a:pPr>
            <a:endParaRPr lang="en-US" sz="2450" b="1">
              <a:solidFill>
                <a:srgbClr val="000000"/>
              </a:solidFill>
              <a:latin typeface="Libre Franklin Bold"/>
              <a:ea typeface="Libre Franklin Bold"/>
              <a:cs typeface="Libre Franklin Bold"/>
              <a:sym typeface="Libre Franklin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483558" y="8121988"/>
            <a:ext cx="3621696" cy="169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  <a:spcBef>
                <a:spcPct val="0"/>
              </a:spcBef>
            </a:pPr>
            <a:r>
              <a:rPr lang="en-US" sz="2450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Instant updates to students and faculty about class rescheduling.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752367" y="1274147"/>
            <a:ext cx="5471910" cy="2992210"/>
            <a:chOff x="0" y="0"/>
            <a:chExt cx="7295880" cy="3989613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7295880" cy="3989613"/>
              <a:chOff x="0" y="0"/>
              <a:chExt cx="6264865" cy="342582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8166" y="16891"/>
                <a:ext cx="6228578" cy="3391916"/>
              </a:xfrm>
              <a:custGeom>
                <a:avLst/>
                <a:gdLst/>
                <a:ahLst/>
                <a:cxnLst/>
                <a:rect l="l" t="t" r="r" b="b"/>
                <a:pathLst>
                  <a:path w="6228578" h="3391916">
                    <a:moveTo>
                      <a:pt x="0" y="1695958"/>
                    </a:moveTo>
                    <a:lnTo>
                      <a:pt x="915827" y="0"/>
                    </a:lnTo>
                    <a:lnTo>
                      <a:pt x="5312752" y="0"/>
                    </a:lnTo>
                    <a:lnTo>
                      <a:pt x="6228579" y="1695958"/>
                    </a:lnTo>
                    <a:lnTo>
                      <a:pt x="5312752" y="3391916"/>
                    </a:lnTo>
                    <a:lnTo>
                      <a:pt x="915827" y="339191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-635" y="0"/>
                <a:ext cx="6266178" cy="3425825"/>
              </a:xfrm>
              <a:custGeom>
                <a:avLst/>
                <a:gdLst/>
                <a:ahLst/>
                <a:cxnLst/>
                <a:rect l="l" t="t" r="r" b="b"/>
                <a:pathLst>
                  <a:path w="6266178" h="3425825">
                    <a:moveTo>
                      <a:pt x="2547" y="1705356"/>
                    </a:moveTo>
                    <a:lnTo>
                      <a:pt x="918374" y="9398"/>
                    </a:lnTo>
                    <a:cubicBezTo>
                      <a:pt x="921516" y="3683"/>
                      <a:pt x="927799" y="0"/>
                      <a:pt x="934628" y="0"/>
                    </a:cubicBezTo>
                    <a:lnTo>
                      <a:pt x="5331553" y="0"/>
                    </a:lnTo>
                    <a:cubicBezTo>
                      <a:pt x="5338382" y="0"/>
                      <a:pt x="5344802" y="3556"/>
                      <a:pt x="5347807" y="9398"/>
                    </a:cubicBezTo>
                    <a:lnTo>
                      <a:pt x="6263633" y="1705356"/>
                    </a:lnTo>
                    <a:cubicBezTo>
                      <a:pt x="6266178" y="1710182"/>
                      <a:pt x="6266178" y="1715770"/>
                      <a:pt x="6263633" y="1720596"/>
                    </a:cubicBezTo>
                    <a:lnTo>
                      <a:pt x="5347807" y="3416427"/>
                    </a:lnTo>
                    <a:cubicBezTo>
                      <a:pt x="5344665" y="3422142"/>
                      <a:pt x="5338382" y="3425825"/>
                      <a:pt x="5331553" y="3425825"/>
                    </a:cubicBezTo>
                    <a:lnTo>
                      <a:pt x="934628" y="3425825"/>
                    </a:lnTo>
                    <a:cubicBezTo>
                      <a:pt x="927799" y="3425825"/>
                      <a:pt x="921379" y="3422269"/>
                      <a:pt x="918374" y="3416427"/>
                    </a:cubicBezTo>
                    <a:lnTo>
                      <a:pt x="2547" y="1720469"/>
                    </a:lnTo>
                    <a:cubicBezTo>
                      <a:pt x="0" y="1715643"/>
                      <a:pt x="0" y="1710055"/>
                      <a:pt x="2547" y="1705229"/>
                    </a:cubicBezTo>
                    <a:moveTo>
                      <a:pt x="35055" y="1720469"/>
                    </a:moveTo>
                    <a:lnTo>
                      <a:pt x="18801" y="1712849"/>
                    </a:lnTo>
                    <a:lnTo>
                      <a:pt x="35055" y="1705229"/>
                    </a:lnTo>
                    <a:lnTo>
                      <a:pt x="950882" y="3401314"/>
                    </a:lnTo>
                    <a:lnTo>
                      <a:pt x="934628" y="3408934"/>
                    </a:lnTo>
                    <a:lnTo>
                      <a:pt x="934628" y="3392043"/>
                    </a:lnTo>
                    <a:lnTo>
                      <a:pt x="5331553" y="3392043"/>
                    </a:lnTo>
                    <a:lnTo>
                      <a:pt x="5331553" y="3408934"/>
                    </a:lnTo>
                    <a:lnTo>
                      <a:pt x="5315299" y="3401314"/>
                    </a:lnTo>
                    <a:lnTo>
                      <a:pt x="6231126" y="1705356"/>
                    </a:lnTo>
                    <a:lnTo>
                      <a:pt x="6247380" y="1712976"/>
                    </a:lnTo>
                    <a:lnTo>
                      <a:pt x="6231126" y="1720596"/>
                    </a:lnTo>
                    <a:lnTo>
                      <a:pt x="5315299" y="24511"/>
                    </a:lnTo>
                    <a:lnTo>
                      <a:pt x="5331553" y="16891"/>
                    </a:lnTo>
                    <a:lnTo>
                      <a:pt x="5331553" y="33909"/>
                    </a:lnTo>
                    <a:lnTo>
                      <a:pt x="934628" y="33909"/>
                    </a:lnTo>
                    <a:lnTo>
                      <a:pt x="934628" y="16891"/>
                    </a:lnTo>
                    <a:lnTo>
                      <a:pt x="950882" y="24511"/>
                    </a:lnTo>
                    <a:lnTo>
                      <a:pt x="35055" y="1720469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735406" y="409736"/>
              <a:ext cx="5825067" cy="3393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9"/>
                </a:lnSpc>
                <a:spcBef>
                  <a:spcPct val="0"/>
                </a:spcBef>
              </a:pPr>
              <a:r>
                <a:rPr lang="en-US" sz="2449" b="1">
                  <a:solidFill>
                    <a:srgbClr val="000000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Admin dashboards showing classroom utilization, faculty workload trends, and student learning distribution, helping institutions plan resources better.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3551571" y="2514937"/>
            <a:ext cx="4384091" cy="752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Students can view personalized and receive reminders.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554904" y="1388300"/>
            <a:ext cx="4111748" cy="151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1"/>
              </a:lnSpc>
              <a:spcBef>
                <a:spcPct val="0"/>
              </a:spcBef>
            </a:pPr>
            <a:r>
              <a:rPr lang="en-US" sz="2172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Room changes, or cancellations via App notifications.</a:t>
            </a:r>
          </a:p>
          <a:p>
            <a:pPr algn="ctr">
              <a:lnSpc>
                <a:spcPts val="3041"/>
              </a:lnSpc>
              <a:spcBef>
                <a:spcPct val="0"/>
              </a:spcBef>
            </a:pPr>
            <a:endParaRPr lang="en-US" sz="2172" b="1">
              <a:solidFill>
                <a:srgbClr val="000000"/>
              </a:solidFill>
              <a:latin typeface="Libre Franklin Bold"/>
              <a:ea typeface="Libre Franklin Bold"/>
              <a:cs typeface="Libre Franklin Bold"/>
              <a:sym typeface="Libre Franklin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720465" y="3312134"/>
            <a:ext cx="3780627" cy="745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2"/>
              </a:lnSpc>
              <a:spcBef>
                <a:spcPct val="0"/>
              </a:spcBef>
            </a:pPr>
            <a:r>
              <a:rPr lang="en-US" sz="2151" b="1" dirty="0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Supports multidisciplinary and elective-based learning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132490" y="1473359"/>
            <a:ext cx="209662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374638" y="2547242"/>
            <a:ext cx="209662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69871" y="3362337"/>
            <a:ext cx="209662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037517" y="5114925"/>
            <a:ext cx="151709" cy="20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1"/>
              </a:lnSpc>
              <a:spcBef>
                <a:spcPct val="0"/>
              </a:spcBef>
            </a:pPr>
            <a:r>
              <a:rPr lang="en-US" sz="1193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14593" y="5947379"/>
            <a:ext cx="151709" cy="20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1"/>
              </a:lnSpc>
              <a:spcBef>
                <a:spcPct val="0"/>
              </a:spcBef>
            </a:pPr>
            <a:r>
              <a:rPr lang="en-US" sz="1193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324320" y="6658916"/>
            <a:ext cx="151709" cy="20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1"/>
              </a:lnSpc>
              <a:spcBef>
                <a:spcPct val="0"/>
              </a:spcBef>
            </a:pPr>
            <a:r>
              <a:rPr lang="en-US" sz="1193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42882" y="7349749"/>
            <a:ext cx="151709" cy="20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1"/>
              </a:lnSpc>
              <a:spcBef>
                <a:spcPct val="0"/>
              </a:spcBef>
            </a:pPr>
            <a:r>
              <a:rPr lang="en-US" sz="1193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758156" y="8106202"/>
            <a:ext cx="151709" cy="20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1"/>
              </a:lnSpc>
              <a:spcBef>
                <a:spcPct val="0"/>
              </a:spcBef>
            </a:pPr>
            <a:r>
              <a:rPr lang="en-US" sz="1193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8869565" y="4670193"/>
            <a:ext cx="8998471" cy="5151341"/>
            <a:chOff x="0" y="0"/>
            <a:chExt cx="11997961" cy="6868454"/>
          </a:xfrm>
        </p:grpSpPr>
        <p:grpSp>
          <p:nvGrpSpPr>
            <p:cNvPr id="40" name="Group 40"/>
            <p:cNvGrpSpPr/>
            <p:nvPr/>
          </p:nvGrpSpPr>
          <p:grpSpPr>
            <a:xfrm>
              <a:off x="38259" y="0"/>
              <a:ext cx="11959702" cy="6868454"/>
              <a:chOff x="0" y="0"/>
              <a:chExt cx="11959702" cy="6868454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4680" y="33865"/>
                <a:ext cx="11890430" cy="6800474"/>
              </a:xfrm>
              <a:custGeom>
                <a:avLst/>
                <a:gdLst/>
                <a:ahLst/>
                <a:cxnLst/>
                <a:rect l="l" t="t" r="r" b="b"/>
                <a:pathLst>
                  <a:path w="11890430" h="6800474">
                    <a:moveTo>
                      <a:pt x="0" y="3400237"/>
                    </a:moveTo>
                    <a:lnTo>
                      <a:pt x="1748324" y="0"/>
                    </a:lnTo>
                    <a:lnTo>
                      <a:pt x="10142105" y="0"/>
                    </a:lnTo>
                    <a:lnTo>
                      <a:pt x="11890430" y="3400237"/>
                    </a:lnTo>
                    <a:lnTo>
                      <a:pt x="10142105" y="6800474"/>
                    </a:lnTo>
                    <a:lnTo>
                      <a:pt x="1748324" y="680047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-635" y="0"/>
                <a:ext cx="11961014" cy="6868457"/>
              </a:xfrm>
              <a:custGeom>
                <a:avLst/>
                <a:gdLst/>
                <a:ahLst/>
                <a:cxnLst/>
                <a:rect l="l" t="t" r="r" b="b"/>
                <a:pathLst>
                  <a:path w="11961014" h="6868457">
                    <a:moveTo>
                      <a:pt x="4285" y="3419079"/>
                    </a:moveTo>
                    <a:lnTo>
                      <a:pt x="1752610" y="18842"/>
                    </a:lnTo>
                    <a:cubicBezTo>
                      <a:pt x="1758607" y="7384"/>
                      <a:pt x="1770601" y="0"/>
                      <a:pt x="1783639" y="0"/>
                    </a:cubicBezTo>
                    <a:lnTo>
                      <a:pt x="10177420" y="0"/>
                    </a:lnTo>
                    <a:cubicBezTo>
                      <a:pt x="10190458" y="0"/>
                      <a:pt x="10202713" y="7129"/>
                      <a:pt x="10208449" y="18842"/>
                    </a:cubicBezTo>
                    <a:lnTo>
                      <a:pt x="11956773" y="3419079"/>
                    </a:lnTo>
                    <a:cubicBezTo>
                      <a:pt x="11961014" y="3428755"/>
                      <a:pt x="11961014" y="3439958"/>
                      <a:pt x="11956773" y="3449634"/>
                    </a:cubicBezTo>
                    <a:lnTo>
                      <a:pt x="10208449" y="6849618"/>
                    </a:lnTo>
                    <a:cubicBezTo>
                      <a:pt x="10202452" y="6861076"/>
                      <a:pt x="10190458" y="6868457"/>
                      <a:pt x="10177420" y="6868457"/>
                    </a:cubicBezTo>
                    <a:lnTo>
                      <a:pt x="1783639" y="6868457"/>
                    </a:lnTo>
                    <a:cubicBezTo>
                      <a:pt x="1770601" y="6868457"/>
                      <a:pt x="1758346" y="6861330"/>
                      <a:pt x="1752609" y="6849618"/>
                    </a:cubicBezTo>
                    <a:lnTo>
                      <a:pt x="4285" y="3449380"/>
                    </a:lnTo>
                    <a:cubicBezTo>
                      <a:pt x="0" y="3439704"/>
                      <a:pt x="0" y="3428501"/>
                      <a:pt x="4285" y="3418825"/>
                    </a:cubicBezTo>
                    <a:moveTo>
                      <a:pt x="66344" y="3449380"/>
                    </a:moveTo>
                    <a:lnTo>
                      <a:pt x="35315" y="3434102"/>
                    </a:lnTo>
                    <a:lnTo>
                      <a:pt x="66344" y="3418825"/>
                    </a:lnTo>
                    <a:lnTo>
                      <a:pt x="1814668" y="6819317"/>
                    </a:lnTo>
                    <a:lnTo>
                      <a:pt x="1783639" y="6834594"/>
                    </a:lnTo>
                    <a:lnTo>
                      <a:pt x="1783639" y="6800729"/>
                    </a:lnTo>
                    <a:lnTo>
                      <a:pt x="10177420" y="6800729"/>
                    </a:lnTo>
                    <a:lnTo>
                      <a:pt x="10177420" y="6834594"/>
                    </a:lnTo>
                    <a:lnTo>
                      <a:pt x="10146391" y="6819317"/>
                    </a:lnTo>
                    <a:lnTo>
                      <a:pt x="11894715" y="3419080"/>
                    </a:lnTo>
                    <a:lnTo>
                      <a:pt x="11925745" y="3434357"/>
                    </a:lnTo>
                    <a:lnTo>
                      <a:pt x="11894715" y="3449634"/>
                    </a:lnTo>
                    <a:lnTo>
                      <a:pt x="10146391" y="49142"/>
                    </a:lnTo>
                    <a:lnTo>
                      <a:pt x="10177420" y="33865"/>
                    </a:lnTo>
                    <a:lnTo>
                      <a:pt x="10177420" y="67984"/>
                    </a:lnTo>
                    <a:lnTo>
                      <a:pt x="1783639" y="67984"/>
                    </a:lnTo>
                    <a:lnTo>
                      <a:pt x="1783639" y="33865"/>
                    </a:lnTo>
                    <a:lnTo>
                      <a:pt x="1814668" y="49142"/>
                    </a:lnTo>
                    <a:lnTo>
                      <a:pt x="66344" y="3449380"/>
                    </a:lnTo>
                    <a:close/>
                  </a:path>
                </a:pathLst>
              </a:custGeom>
              <a:solidFill>
                <a:srgbClr val="00B050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0" y="142875"/>
              <a:ext cx="11959702" cy="536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9"/>
                </a:lnSpc>
                <a:spcBef>
                  <a:spcPct val="0"/>
                </a:spcBef>
              </a:pPr>
              <a:r>
                <a:rPr lang="en-US" sz="2449" b="1">
                  <a:solidFill>
                    <a:srgbClr val="000000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DEPENDENCIES/SHOW STOPPER: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056359" y="818727"/>
              <a:ext cx="9858396" cy="1206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5"/>
                </a:lnSpc>
                <a:spcBef>
                  <a:spcPct val="0"/>
                </a:spcBef>
              </a:pPr>
              <a:r>
                <a:rPr lang="en-US" sz="1968" b="1">
                  <a:solidFill>
                    <a:srgbClr val="000000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Accurate Input Data:</a:t>
              </a:r>
              <a:r>
                <a:rPr lang="en-US" sz="1968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 Correct faculty availability, subject details, classroom capacities, and student enrollment numbers.</a:t>
              </a:r>
            </a:p>
            <a:p>
              <a:pPr algn="ctr">
                <a:lnSpc>
                  <a:spcPts val="1855"/>
                </a:lnSpc>
                <a:spcBef>
                  <a:spcPct val="0"/>
                </a:spcBef>
              </a:pPr>
              <a:endParaRPr lang="en-US" sz="1968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117852" y="1892127"/>
              <a:ext cx="9723997" cy="868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 b="1">
                  <a:solidFill>
                    <a:srgbClr val="000000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Administrative</a:t>
              </a:r>
              <a:r>
                <a:rPr lang="en-US" sz="1899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 </a:t>
              </a:r>
              <a:r>
                <a:rPr lang="en-US" sz="1899" b="1">
                  <a:solidFill>
                    <a:srgbClr val="000000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Support:</a:t>
              </a:r>
              <a:r>
                <a:rPr lang="en-US" sz="1899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 Cooperation from departments and faculty in sharing scheduling constraints.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477912" y="2892460"/>
              <a:ext cx="11481789" cy="791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49"/>
                </a:lnSpc>
                <a:spcBef>
                  <a:spcPct val="0"/>
                </a:spcBef>
              </a:pPr>
              <a:r>
                <a:rPr lang="en-US" sz="1749" b="1">
                  <a:solidFill>
                    <a:srgbClr val="000000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Policy Alignment:</a:t>
              </a:r>
              <a:r>
                <a:rPr lang="en-US" sz="1749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 Compliance with institutional rules, teaching norms, and NEP 2020 flexibility guidelines.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290287" y="3823595"/>
              <a:ext cx="11455646" cy="791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49"/>
                </a:lnSpc>
                <a:spcBef>
                  <a:spcPct val="0"/>
                </a:spcBef>
              </a:pPr>
              <a:r>
                <a:rPr lang="en-US" sz="1749" b="1">
                  <a:solidFill>
                    <a:srgbClr val="000000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Technology Stack:</a:t>
              </a:r>
              <a:r>
                <a:rPr lang="en-US" sz="1749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 Stable frameworks for development (React/Angular for frontend. Nodejs-Express is for backend)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328693" y="4818230"/>
              <a:ext cx="9571108" cy="791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49"/>
                </a:lnSpc>
                <a:spcBef>
                  <a:spcPct val="0"/>
                </a:spcBef>
              </a:pPr>
              <a:r>
                <a:rPr lang="en-US" sz="1749" b="1">
                  <a:solidFill>
                    <a:srgbClr val="000000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Database</a:t>
              </a:r>
              <a:r>
                <a:rPr lang="en-US" sz="1749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 </a:t>
              </a:r>
              <a:r>
                <a:rPr lang="en-US" sz="1749" b="1">
                  <a:solidFill>
                    <a:srgbClr val="000000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System</a:t>
              </a:r>
              <a:r>
                <a:rPr lang="en-US" sz="1749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: Reliable relational (MySQL) or NoSQL (MongoDB) for managing institutional data.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566096" y="5849869"/>
              <a:ext cx="9183578" cy="791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49"/>
                </a:lnSpc>
                <a:spcBef>
                  <a:spcPct val="0"/>
                </a:spcBef>
              </a:pPr>
              <a:r>
                <a:rPr lang="en-US" sz="1749" b="1">
                  <a:solidFill>
                    <a:srgbClr val="000000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Integration</a:t>
              </a:r>
              <a:r>
                <a:rPr lang="en-US" sz="1749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 </a:t>
              </a:r>
              <a:r>
                <a:rPr lang="en-US" sz="1749" b="1">
                  <a:solidFill>
                    <a:srgbClr val="000000"/>
                  </a:solidFill>
                  <a:latin typeface="Libre Franklin Bold"/>
                  <a:ea typeface="Libre Franklin Bold"/>
                  <a:cs typeface="Libre Franklin Bold"/>
                  <a:sym typeface="Libre Franklin Bold"/>
                </a:rPr>
                <a:t>APIs:</a:t>
              </a:r>
              <a:r>
                <a:rPr lang="en-US" sz="1749">
                  <a:solidFill>
                    <a:srgbClr val="000000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 Possible need to connect with ERP, LMS, attendance management systems.</a:t>
              </a:r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0189226" y="9108976"/>
            <a:ext cx="151709" cy="20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1"/>
              </a:lnSpc>
              <a:spcBef>
                <a:spcPct val="0"/>
              </a:spcBef>
            </a:pPr>
            <a:r>
              <a:rPr lang="en-US" sz="1193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682301" y="8311217"/>
            <a:ext cx="151709" cy="20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1"/>
              </a:lnSpc>
              <a:spcBef>
                <a:spcPct val="0"/>
              </a:spcBef>
            </a:pPr>
            <a:r>
              <a:rPr lang="en-US" sz="1193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324320" y="7564289"/>
            <a:ext cx="151709" cy="20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1"/>
              </a:lnSpc>
              <a:spcBef>
                <a:spcPct val="0"/>
              </a:spcBef>
            </a:pPr>
            <a:r>
              <a:rPr lang="en-US" sz="1193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248466" y="6875859"/>
            <a:ext cx="151709" cy="20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1"/>
              </a:lnSpc>
              <a:spcBef>
                <a:spcPct val="0"/>
              </a:spcBef>
            </a:pPr>
            <a:r>
              <a:rPr lang="en-US" sz="1193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9758156" y="6152121"/>
            <a:ext cx="151709" cy="20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1"/>
              </a:lnSpc>
              <a:spcBef>
                <a:spcPct val="0"/>
              </a:spcBef>
            </a:pPr>
            <a:r>
              <a:rPr lang="en-US" sz="1193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9909865" y="5331868"/>
            <a:ext cx="151709" cy="20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1"/>
              </a:lnSpc>
              <a:spcBef>
                <a:spcPct val="0"/>
              </a:spcBef>
            </a:pPr>
            <a:r>
              <a:rPr lang="en-US" sz="1193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●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919792" y="-94923"/>
            <a:ext cx="9152930" cy="119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23"/>
              </a:lnSpc>
              <a:spcBef>
                <a:spcPct val="0"/>
              </a:spcBef>
            </a:pPr>
            <a:r>
              <a:rPr lang="en-US" sz="6659" b="1">
                <a:solidFill>
                  <a:srgbClr val="000000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 IMPACT AND BENEFITS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logo of a company  AI-generated content may be incorrect."/>
          <p:cNvSpPr/>
          <p:nvPr/>
        </p:nvSpPr>
        <p:spPr>
          <a:xfrm>
            <a:off x="99822" y="0"/>
            <a:ext cx="1607058" cy="1607058"/>
          </a:xfrm>
          <a:custGeom>
            <a:avLst/>
            <a:gdLst/>
            <a:ahLst/>
            <a:cxnLst/>
            <a:rect l="l" t="t" r="r" b="b"/>
            <a:pathLst>
              <a:path w="1607058" h="1607058">
                <a:moveTo>
                  <a:pt x="0" y="0"/>
                </a:moveTo>
                <a:lnTo>
                  <a:pt x="1607058" y="0"/>
                </a:lnTo>
                <a:lnTo>
                  <a:pt x="1607058" y="1607058"/>
                </a:lnTo>
                <a:lnTo>
                  <a:pt x="0" y="1607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9509760"/>
            <a:ext cx="18288000" cy="777240"/>
            <a:chOff x="0" y="0"/>
            <a:chExt cx="18288000" cy="7772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0" cy="777240"/>
            </a:xfrm>
            <a:custGeom>
              <a:avLst/>
              <a:gdLst/>
              <a:ahLst/>
              <a:cxnLst/>
              <a:rect l="l" t="t" r="r" b="b"/>
              <a:pathLst>
                <a:path w="18288000" h="777240">
                  <a:moveTo>
                    <a:pt x="0" y="0"/>
                  </a:moveTo>
                  <a:lnTo>
                    <a:pt x="0" y="777240"/>
                  </a:lnTo>
                  <a:lnTo>
                    <a:pt x="18288000" y="77724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518728" y="5598262"/>
            <a:ext cx="183204" cy="28575"/>
            <a:chOff x="0" y="0"/>
            <a:chExt cx="183210" cy="28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261" cy="28575"/>
            </a:xfrm>
            <a:custGeom>
              <a:avLst/>
              <a:gdLst/>
              <a:ahLst/>
              <a:cxnLst/>
              <a:rect l="l" t="t" r="r" b="b"/>
              <a:pathLst>
                <a:path w="183261" h="28575">
                  <a:moveTo>
                    <a:pt x="0" y="0"/>
                  </a:moveTo>
                  <a:lnTo>
                    <a:pt x="183261" y="0"/>
                  </a:lnTo>
                  <a:lnTo>
                    <a:pt x="183261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467886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696426" y="2731237"/>
            <a:ext cx="183204" cy="28575"/>
            <a:chOff x="0" y="0"/>
            <a:chExt cx="183210" cy="285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3261" cy="28575"/>
            </a:xfrm>
            <a:custGeom>
              <a:avLst/>
              <a:gdLst/>
              <a:ahLst/>
              <a:cxnLst/>
              <a:rect l="l" t="t" r="r" b="b"/>
              <a:pathLst>
                <a:path w="183261" h="28575">
                  <a:moveTo>
                    <a:pt x="0" y="0"/>
                  </a:moveTo>
                  <a:lnTo>
                    <a:pt x="183261" y="0"/>
                  </a:lnTo>
                  <a:lnTo>
                    <a:pt x="183261" y="28575"/>
                  </a:lnTo>
                  <a:lnTo>
                    <a:pt x="0" y="28575"/>
                  </a:lnTo>
                  <a:close/>
                </a:path>
              </a:pathLst>
            </a:custGeom>
            <a:solidFill>
              <a:srgbClr val="467886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6929749" y="2487173"/>
            <a:ext cx="3804777" cy="3804777"/>
          </a:xfrm>
          <a:custGeom>
            <a:avLst/>
            <a:gdLst/>
            <a:ahLst/>
            <a:cxnLst/>
            <a:rect l="l" t="t" r="r" b="b"/>
            <a:pathLst>
              <a:path w="3804777" h="3804777">
                <a:moveTo>
                  <a:pt x="0" y="0"/>
                </a:moveTo>
                <a:lnTo>
                  <a:pt x="3804777" y="0"/>
                </a:lnTo>
                <a:lnTo>
                  <a:pt x="3804777" y="3804777"/>
                </a:lnTo>
                <a:lnTo>
                  <a:pt x="0" y="3804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955420" y="5190557"/>
            <a:ext cx="5921732" cy="4318082"/>
          </a:xfrm>
          <a:custGeom>
            <a:avLst/>
            <a:gdLst/>
            <a:ahLst/>
            <a:cxnLst/>
            <a:rect l="l" t="t" r="r" b="b"/>
            <a:pathLst>
              <a:path w="5921732" h="4318082">
                <a:moveTo>
                  <a:pt x="0" y="0"/>
                </a:moveTo>
                <a:lnTo>
                  <a:pt x="5921731" y="0"/>
                </a:lnTo>
                <a:lnTo>
                  <a:pt x="5921731" y="4318082"/>
                </a:lnTo>
                <a:lnTo>
                  <a:pt x="0" y="4318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910"/>
            </a:stretch>
          </a:blipFill>
        </p:spPr>
      </p:sp>
      <p:sp>
        <p:nvSpPr>
          <p:cNvPr id="11" name="Freeform 11">
            <a:hlinkClick r:id="rId5" tooltip="https://qr.ae/pCIsGk"/>
          </p:cNvPr>
          <p:cNvSpPr/>
          <p:nvPr/>
        </p:nvSpPr>
        <p:spPr>
          <a:xfrm>
            <a:off x="1277902" y="1114538"/>
            <a:ext cx="5539151" cy="4098738"/>
          </a:xfrm>
          <a:custGeom>
            <a:avLst/>
            <a:gdLst/>
            <a:ahLst/>
            <a:cxnLst/>
            <a:rect l="l" t="t" r="r" b="b"/>
            <a:pathLst>
              <a:path w="5539151" h="4098738">
                <a:moveTo>
                  <a:pt x="0" y="0"/>
                </a:moveTo>
                <a:lnTo>
                  <a:pt x="5539151" y="0"/>
                </a:lnTo>
                <a:lnTo>
                  <a:pt x="5539151" y="4098738"/>
                </a:lnTo>
                <a:lnTo>
                  <a:pt x="0" y="409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06" b="-70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615616" y="1417035"/>
            <a:ext cx="7564358" cy="5643854"/>
          </a:xfrm>
          <a:custGeom>
            <a:avLst/>
            <a:gdLst/>
            <a:ahLst/>
            <a:cxnLst/>
            <a:rect l="l" t="t" r="r" b="b"/>
            <a:pathLst>
              <a:path w="7564358" h="5643854">
                <a:moveTo>
                  <a:pt x="0" y="0"/>
                </a:moveTo>
                <a:lnTo>
                  <a:pt x="7564358" y="0"/>
                </a:lnTo>
                <a:lnTo>
                  <a:pt x="7564358" y="5643854"/>
                </a:lnTo>
                <a:lnTo>
                  <a:pt x="0" y="5643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65" t="-2288" b="-106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559407" y="-78410"/>
            <a:ext cx="11773565" cy="119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23"/>
              </a:lnSpc>
            </a:pPr>
            <a:r>
              <a:rPr lang="en-US" sz="6659" dirty="0">
                <a:solidFill>
                  <a:srgbClr val="000000"/>
                </a:solidFill>
                <a:latin typeface="Bodoni FLF"/>
                <a:ea typeface="Bodoni FLF"/>
                <a:cs typeface="Bodoni FLF"/>
                <a:sym typeface="Bodoni FLF"/>
              </a:rPr>
              <a:t>RESEARCH AND REFERENCES</a:t>
            </a:r>
          </a:p>
        </p:txBody>
      </p:sp>
      <p:sp>
        <p:nvSpPr>
          <p:cNvPr id="14" name="Freeform 14"/>
          <p:cNvSpPr/>
          <p:nvPr/>
        </p:nvSpPr>
        <p:spPr>
          <a:xfrm>
            <a:off x="8948252" y="803529"/>
            <a:ext cx="2834954" cy="2834954"/>
          </a:xfrm>
          <a:custGeom>
            <a:avLst/>
            <a:gdLst/>
            <a:ahLst/>
            <a:cxnLst/>
            <a:rect l="l" t="t" r="r" b="b"/>
            <a:pathLst>
              <a:path w="2834954" h="2834954">
                <a:moveTo>
                  <a:pt x="0" y="0"/>
                </a:moveTo>
                <a:lnTo>
                  <a:pt x="2834954" y="0"/>
                </a:lnTo>
                <a:lnTo>
                  <a:pt x="2834954" y="2834954"/>
                </a:lnTo>
                <a:lnTo>
                  <a:pt x="0" y="28349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6113298" y="716070"/>
            <a:ext cx="2834954" cy="2834954"/>
          </a:xfrm>
          <a:custGeom>
            <a:avLst/>
            <a:gdLst/>
            <a:ahLst/>
            <a:cxnLst/>
            <a:rect l="l" t="t" r="r" b="b"/>
            <a:pathLst>
              <a:path w="2834954" h="2834954">
                <a:moveTo>
                  <a:pt x="2834954" y="0"/>
                </a:moveTo>
                <a:lnTo>
                  <a:pt x="0" y="0"/>
                </a:lnTo>
                <a:lnTo>
                  <a:pt x="0" y="2834955"/>
                </a:lnTo>
                <a:lnTo>
                  <a:pt x="2834954" y="2834955"/>
                </a:lnTo>
                <a:lnTo>
                  <a:pt x="283495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912827" flipH="1" flipV="1">
            <a:off x="7808085" y="5861684"/>
            <a:ext cx="2834954" cy="2834954"/>
          </a:xfrm>
          <a:custGeom>
            <a:avLst/>
            <a:gdLst/>
            <a:ahLst/>
            <a:cxnLst/>
            <a:rect l="l" t="t" r="r" b="b"/>
            <a:pathLst>
              <a:path w="2834954" h="2834954">
                <a:moveTo>
                  <a:pt x="2834954" y="2834954"/>
                </a:moveTo>
                <a:lnTo>
                  <a:pt x="0" y="2834954"/>
                </a:lnTo>
                <a:lnTo>
                  <a:pt x="0" y="0"/>
                </a:lnTo>
                <a:lnTo>
                  <a:pt x="2834954" y="0"/>
                </a:lnTo>
                <a:lnTo>
                  <a:pt x="2834954" y="2834954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Freeform 17" descr="A green light bulb with text  AI-generated content may be incorrect."/>
          <p:cNvSpPr/>
          <p:nvPr/>
        </p:nvSpPr>
        <p:spPr>
          <a:xfrm>
            <a:off x="15562221" y="190024"/>
            <a:ext cx="2516410" cy="1227010"/>
          </a:xfrm>
          <a:custGeom>
            <a:avLst/>
            <a:gdLst/>
            <a:ahLst/>
            <a:cxnLst/>
            <a:rect l="l" t="t" r="r" b="b"/>
            <a:pathLst>
              <a:path w="2516410" h="1227010">
                <a:moveTo>
                  <a:pt x="0" y="0"/>
                </a:moveTo>
                <a:lnTo>
                  <a:pt x="2516410" y="0"/>
                </a:lnTo>
                <a:lnTo>
                  <a:pt x="2516410" y="1227011"/>
                </a:lnTo>
                <a:lnTo>
                  <a:pt x="0" y="12270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123" b="-2176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272036" y="7965310"/>
            <a:ext cx="1053627" cy="1053627"/>
          </a:xfrm>
          <a:custGeom>
            <a:avLst/>
            <a:gdLst/>
            <a:ahLst/>
            <a:cxnLst/>
            <a:rect l="l" t="t" r="r" b="b"/>
            <a:pathLst>
              <a:path w="1053627" h="1053627">
                <a:moveTo>
                  <a:pt x="0" y="0"/>
                </a:moveTo>
                <a:lnTo>
                  <a:pt x="1053628" y="0"/>
                </a:lnTo>
                <a:lnTo>
                  <a:pt x="1053628" y="1053627"/>
                </a:lnTo>
                <a:lnTo>
                  <a:pt x="0" y="10536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676992" y="7773297"/>
            <a:ext cx="1996771" cy="1396585"/>
          </a:xfrm>
          <a:custGeom>
            <a:avLst/>
            <a:gdLst/>
            <a:ahLst/>
            <a:cxnLst/>
            <a:rect l="l" t="t" r="r" b="b"/>
            <a:pathLst>
              <a:path w="1996771" h="1396585">
                <a:moveTo>
                  <a:pt x="0" y="0"/>
                </a:moveTo>
                <a:lnTo>
                  <a:pt x="1996771" y="0"/>
                </a:lnTo>
                <a:lnTo>
                  <a:pt x="1996771" y="1396586"/>
                </a:lnTo>
                <a:lnTo>
                  <a:pt x="0" y="13965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07618" y="7965310"/>
            <a:ext cx="1012561" cy="1012561"/>
          </a:xfrm>
          <a:custGeom>
            <a:avLst/>
            <a:gdLst/>
            <a:ahLst/>
            <a:cxnLst/>
            <a:rect l="l" t="t" r="r" b="b"/>
            <a:pathLst>
              <a:path w="1012561" h="1012561">
                <a:moveTo>
                  <a:pt x="0" y="0"/>
                </a:moveTo>
                <a:lnTo>
                  <a:pt x="1012561" y="0"/>
                </a:lnTo>
                <a:lnTo>
                  <a:pt x="1012561" y="1012561"/>
                </a:lnTo>
                <a:lnTo>
                  <a:pt x="0" y="10125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7506300" y="9634414"/>
            <a:ext cx="3340922" cy="31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67676"/>
                </a:solidFill>
                <a:latin typeface="Aptos"/>
                <a:ea typeface="Aptos"/>
                <a:cs typeface="Aptos"/>
                <a:sym typeface="Aptos"/>
              </a:rPr>
              <a:t>@SIH Idea submission- Template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01298" y="2231390"/>
            <a:ext cx="4583502" cy="131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4"/>
              </a:lnSpc>
              <a:spcBef>
                <a:spcPct val="0"/>
              </a:spcBef>
            </a:pPr>
            <a:r>
              <a:rPr lang="en-US" sz="1524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Jharkhand, once a hub of academic excellence and diversity, has seen its educational vibrancy fade post-statehood due to rising regionalism, political focus, and lack of new institutional development.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247770" y="3897344"/>
            <a:ext cx="3337030" cy="34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1"/>
              </a:lnSpc>
            </a:pPr>
            <a:r>
              <a:rPr lang="en-US" sz="1886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5" tooltip="https://qr.ae/pCIsGk"/>
              </a:rPr>
              <a:t>https://qr.ae/pCIsGk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5894" y="3567871"/>
            <a:ext cx="6679892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2450" b="1">
                <a:solidFill>
                  <a:srgbClr val="11863C"/>
                </a:solidFill>
                <a:latin typeface="Aptos Bold"/>
                <a:ea typeface="Aptos Bold"/>
                <a:cs typeface="Aptos Bold"/>
                <a:sym typeface="Aptos Bold"/>
              </a:rPr>
              <a:t>LINK:-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550670" y="2794349"/>
            <a:ext cx="6017809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Jharkhand is rolling out a series of transformative reforms aimed at improving access, equity, and quality in education. Here are the key initiatives:</a:t>
            </a:r>
          </a:p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🌐 Digital &amp; Data Initiatives: A student progress tracking system is being developed to monitor academic outcomes. </a:t>
            </a:r>
          </a:p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sz="1650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Expansion of digital learning materials and teacher training programs is part of the NEP 2020 implementation strategy[2].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325664" y="5509327"/>
            <a:ext cx="3494762" cy="666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5"/>
              </a:lnSpc>
            </a:pPr>
            <a:r>
              <a:rPr lang="en-US" sz="188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11" tooltip="https://youtu.be/pVOfoaUDe-I?feature=shared"/>
              </a:rPr>
              <a:t>https://youtu.be/pVOfoaUDe-I?feature=shared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93199" y="5142932"/>
            <a:ext cx="7564358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2450" b="1">
                <a:solidFill>
                  <a:srgbClr val="11863C"/>
                </a:solidFill>
                <a:latin typeface="Aptos Bold"/>
                <a:ea typeface="Aptos Bold"/>
                <a:cs typeface="Aptos Bold"/>
                <a:sym typeface="Aptos Bold"/>
              </a:rPr>
              <a:t>LINK:-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78060" y="5828224"/>
            <a:ext cx="3206741" cy="203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6"/>
              </a:lnSpc>
              <a:spcBef>
                <a:spcPct val="0"/>
              </a:spcBef>
            </a:pPr>
            <a:r>
              <a:rPr lang="en-US" sz="1447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Here's a concise summary of the key outcomes and initiatives from the </a:t>
            </a:r>
          </a:p>
          <a:p>
            <a:pPr algn="ctr">
              <a:lnSpc>
                <a:spcPts val="2026"/>
              </a:lnSpc>
              <a:spcBef>
                <a:spcPct val="0"/>
              </a:spcBef>
            </a:pPr>
            <a:r>
              <a:rPr lang="en-US" sz="1447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Department of School Education &amp; Literacy, Jharkhand:                                          📘 Vision &amp; Mission</a:t>
            </a:r>
          </a:p>
          <a:p>
            <a:pPr algn="ctr">
              <a:lnSpc>
                <a:spcPts val="2026"/>
              </a:lnSpc>
              <a:spcBef>
                <a:spcPct val="0"/>
              </a:spcBef>
            </a:pPr>
            <a:r>
              <a:rPr lang="en-US" sz="1447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📢 Recent Notifications</a:t>
            </a:r>
          </a:p>
          <a:p>
            <a:pPr algn="ctr">
              <a:lnSpc>
                <a:spcPts val="2026"/>
              </a:lnSpc>
              <a:spcBef>
                <a:spcPct val="0"/>
              </a:spcBef>
            </a:pPr>
            <a:r>
              <a:rPr lang="en-US" sz="1447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🏫 Educational Resources</a:t>
            </a:r>
          </a:p>
          <a:p>
            <a:pPr algn="ctr">
              <a:lnSpc>
                <a:spcPts val="2026"/>
              </a:lnSpc>
              <a:spcBef>
                <a:spcPct val="0"/>
              </a:spcBef>
            </a:pPr>
            <a:r>
              <a:rPr lang="en-US" sz="1447" b="1">
                <a:solidFill>
                  <a:srgbClr val="000000"/>
                </a:solidFill>
                <a:latin typeface="Libre Franklin Bold"/>
                <a:ea typeface="Libre Franklin Bold"/>
                <a:cs typeface="Libre Franklin Bold"/>
                <a:sym typeface="Libre Franklin Bold"/>
              </a:rPr>
              <a:t>🌟 Best Practices &amp; Programs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991308" y="8202299"/>
            <a:ext cx="2825745" cy="666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5"/>
              </a:lnSpc>
            </a:pPr>
            <a:r>
              <a:rPr lang="en-US" sz="1889" u="sng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12" tooltip="https://schooleducation.jharkhand.gov.in"/>
              </a:rPr>
              <a:t>https://schooleducation.jharkhand.gov.in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139238" y="4652365"/>
            <a:ext cx="9525" cy="88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1521565" y="8097410"/>
            <a:ext cx="3804777" cy="414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2450" b="1" dirty="0">
                <a:solidFill>
                  <a:srgbClr val="11863C"/>
                </a:solidFill>
                <a:latin typeface="Aptos Bold"/>
                <a:ea typeface="Aptos Bold"/>
                <a:cs typeface="Aptos Bold"/>
                <a:sym typeface="Aptos Bold"/>
              </a:rPr>
              <a:t>LINK:-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28898" y="8980837"/>
            <a:ext cx="1495273" cy="404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245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Chrome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040253" y="8980837"/>
            <a:ext cx="1270248" cy="40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245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Youtube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025092" y="8965819"/>
            <a:ext cx="1270248" cy="408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30"/>
              </a:lnSpc>
            </a:pPr>
            <a:r>
              <a:rPr lang="en-US" sz="245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Quara</a:t>
            </a:r>
            <a:endParaRPr lang="en-US" sz="245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106421" y="6932636"/>
            <a:ext cx="4013757" cy="580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0070C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Reference APPs:-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858</Words>
  <Application>Microsoft Office PowerPoint</Application>
  <PresentationFormat>Custom</PresentationFormat>
  <Paragraphs>151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22" baseType="lpstr">
      <vt:lpstr>Oswald</vt:lpstr>
      <vt:lpstr>Bell MT</vt:lpstr>
      <vt:lpstr>Arial</vt:lpstr>
      <vt:lpstr>Arimo</vt:lpstr>
      <vt:lpstr>Libre Franklin Bold</vt:lpstr>
      <vt:lpstr>Aptos Bold</vt:lpstr>
      <vt:lpstr>Canva Sans Bold</vt:lpstr>
      <vt:lpstr>ITC Franklin Gothic LT Semi-Bold</vt:lpstr>
      <vt:lpstr>Bodoni FLF Bold</vt:lpstr>
      <vt:lpstr>Canva Sans</vt:lpstr>
      <vt:lpstr>Calibri</vt:lpstr>
      <vt:lpstr>Aptos</vt:lpstr>
      <vt:lpstr>Bodoni FLF</vt:lpstr>
      <vt:lpstr>Libre Franklin</vt:lpstr>
      <vt:lpstr>Arial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CODECREW 's Ppt. for SIH.pptx</dc:title>
  <dc:creator>Prince</dc:creator>
  <cp:lastModifiedBy>Prince Rawat</cp:lastModifiedBy>
  <cp:revision>4</cp:revision>
  <dcterms:created xsi:type="dcterms:W3CDTF">2006-08-16T00:00:00Z</dcterms:created>
  <dcterms:modified xsi:type="dcterms:W3CDTF">2025-09-22T07:31:33Z</dcterms:modified>
  <dc:identifier>DAGzcvl1o8U</dc:identifier>
</cp:coreProperties>
</file>